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1"/>
  </p:notesMasterIdLst>
  <p:handoutMasterIdLst>
    <p:handoutMasterId r:id="rId82"/>
  </p:handoutMasterIdLst>
  <p:sldIdLst>
    <p:sldId id="269" r:id="rId2"/>
    <p:sldId id="543" r:id="rId3"/>
    <p:sldId id="772" r:id="rId4"/>
    <p:sldId id="863" r:id="rId5"/>
    <p:sldId id="864" r:id="rId6"/>
    <p:sldId id="865" r:id="rId7"/>
    <p:sldId id="866" r:id="rId8"/>
    <p:sldId id="867" r:id="rId9"/>
    <p:sldId id="868" r:id="rId10"/>
    <p:sldId id="869" r:id="rId11"/>
    <p:sldId id="870" r:id="rId12"/>
    <p:sldId id="900" r:id="rId13"/>
    <p:sldId id="871" r:id="rId14"/>
    <p:sldId id="872" r:id="rId15"/>
    <p:sldId id="873" r:id="rId16"/>
    <p:sldId id="928" r:id="rId17"/>
    <p:sldId id="874" r:id="rId18"/>
    <p:sldId id="929" r:id="rId19"/>
    <p:sldId id="901" r:id="rId20"/>
    <p:sldId id="875" r:id="rId21"/>
    <p:sldId id="876" r:id="rId22"/>
    <p:sldId id="877" r:id="rId23"/>
    <p:sldId id="926" r:id="rId24"/>
    <p:sldId id="927" r:id="rId25"/>
    <p:sldId id="878" r:id="rId26"/>
    <p:sldId id="879" r:id="rId27"/>
    <p:sldId id="880" r:id="rId28"/>
    <p:sldId id="881" r:id="rId29"/>
    <p:sldId id="882" r:id="rId30"/>
    <p:sldId id="883" r:id="rId31"/>
    <p:sldId id="944" r:id="rId32"/>
    <p:sldId id="884" r:id="rId33"/>
    <p:sldId id="886" r:id="rId34"/>
    <p:sldId id="932" r:id="rId35"/>
    <p:sldId id="933" r:id="rId36"/>
    <p:sldId id="887" r:id="rId37"/>
    <p:sldId id="885" r:id="rId38"/>
    <p:sldId id="904" r:id="rId39"/>
    <p:sldId id="942" r:id="rId40"/>
    <p:sldId id="909" r:id="rId41"/>
    <p:sldId id="913" r:id="rId42"/>
    <p:sldId id="911" r:id="rId43"/>
    <p:sldId id="915" r:id="rId44"/>
    <p:sldId id="916" r:id="rId45"/>
    <p:sldId id="917" r:id="rId46"/>
    <p:sldId id="918" r:id="rId47"/>
    <p:sldId id="914" r:id="rId48"/>
    <p:sldId id="908" r:id="rId49"/>
    <p:sldId id="903" r:id="rId50"/>
    <p:sldId id="905" r:id="rId51"/>
    <p:sldId id="920" r:id="rId52"/>
    <p:sldId id="921" r:id="rId53"/>
    <p:sldId id="922" r:id="rId54"/>
    <p:sldId id="923" r:id="rId55"/>
    <p:sldId id="924" r:id="rId56"/>
    <p:sldId id="930" r:id="rId57"/>
    <p:sldId id="931" r:id="rId58"/>
    <p:sldId id="935" r:id="rId59"/>
    <p:sldId id="937" r:id="rId60"/>
    <p:sldId id="934" r:id="rId61"/>
    <p:sldId id="936" r:id="rId62"/>
    <p:sldId id="938" r:id="rId63"/>
    <p:sldId id="939" r:id="rId64"/>
    <p:sldId id="945" r:id="rId65"/>
    <p:sldId id="941" r:id="rId66"/>
    <p:sldId id="946" r:id="rId67"/>
    <p:sldId id="940" r:id="rId68"/>
    <p:sldId id="888" r:id="rId69"/>
    <p:sldId id="889" r:id="rId70"/>
    <p:sldId id="890" r:id="rId71"/>
    <p:sldId id="891" r:id="rId72"/>
    <p:sldId id="892" r:id="rId73"/>
    <p:sldId id="893" r:id="rId74"/>
    <p:sldId id="894" r:id="rId75"/>
    <p:sldId id="895" r:id="rId76"/>
    <p:sldId id="896" r:id="rId77"/>
    <p:sldId id="897" r:id="rId78"/>
    <p:sldId id="898" r:id="rId79"/>
    <p:sldId id="747" r:id="rId80"/>
  </p:sldIdLst>
  <p:sldSz cx="12192000" cy="6858000"/>
  <p:notesSz cx="7099300" cy="10234613"/>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660066"/>
    <a:srgbClr val="FF5050"/>
    <a:srgbClr val="990000"/>
    <a:srgbClr val="990033"/>
    <a:srgbClr val="FF3300"/>
    <a:srgbClr val="CC3399"/>
    <a:srgbClr val="FF0000"/>
    <a:srgbClr val="FF6600"/>
    <a:srgbClr val="DF73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6" autoAdjust="0"/>
    <p:restoredTop sz="93784" autoAdjust="0"/>
  </p:normalViewPr>
  <p:slideViewPr>
    <p:cSldViewPr snapToGrid="0" snapToObjects="1">
      <p:cViewPr varScale="1">
        <p:scale>
          <a:sx n="109" d="100"/>
          <a:sy n="109" d="100"/>
        </p:scale>
        <p:origin x="597" y="51"/>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2"/>
    </p:cViewPr>
  </p:sorterViewPr>
  <p:notesViewPr>
    <p:cSldViewPr snapToGrid="0" snapToObjects="1">
      <p:cViewPr varScale="1">
        <p:scale>
          <a:sx n="63" d="100"/>
          <a:sy n="63" d="100"/>
        </p:scale>
        <p:origin x="-2604" y="-114"/>
      </p:cViewPr>
      <p:guideLst>
        <p:guide orient="horz" pos="3224"/>
        <p:guide pos="2237"/>
      </p:guideLst>
    </p:cSldViewPr>
  </p:notesViewPr>
  <p:gridSpacing cx="76330" cy="7633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6.wmf"/><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image" Target="../media/image92.wmf"/><Relationship Id="rId3" Type="http://schemas.openxmlformats.org/officeDocument/2006/relationships/image" Target="../media/image82.wmf"/><Relationship Id="rId7" Type="http://schemas.openxmlformats.org/officeDocument/2006/relationships/image" Target="../media/image86.wmf"/><Relationship Id="rId12" Type="http://schemas.openxmlformats.org/officeDocument/2006/relationships/image" Target="../media/image91.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11" Type="http://schemas.openxmlformats.org/officeDocument/2006/relationships/image" Target="../media/image90.wmf"/><Relationship Id="rId5" Type="http://schemas.openxmlformats.org/officeDocument/2006/relationships/image" Target="../media/image84.wmf"/><Relationship Id="rId10" Type="http://schemas.openxmlformats.org/officeDocument/2006/relationships/image" Target="../media/image89.wmf"/><Relationship Id="rId4" Type="http://schemas.openxmlformats.org/officeDocument/2006/relationships/image" Target="../media/image83.wmf"/><Relationship Id="rId9" Type="http://schemas.openxmlformats.org/officeDocument/2006/relationships/image" Target="../media/image88.wmf"/><Relationship Id="rId14" Type="http://schemas.openxmlformats.org/officeDocument/2006/relationships/image" Target="../media/image9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87.wmf"/><Relationship Id="rId1" Type="http://schemas.openxmlformats.org/officeDocument/2006/relationships/image" Target="../media/image94.wmf"/><Relationship Id="rId5" Type="http://schemas.openxmlformats.org/officeDocument/2006/relationships/image" Target="../media/image97.wmf"/><Relationship Id="rId4" Type="http://schemas.openxmlformats.org/officeDocument/2006/relationships/image" Target="../media/image9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5" Type="http://schemas.openxmlformats.org/officeDocument/2006/relationships/image" Target="../media/image14.wmf"/><Relationship Id="rId4"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 Id="rId9" Type="http://schemas.openxmlformats.org/officeDocument/2006/relationships/image" Target="../media/image11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 Id="rId4" Type="http://schemas.openxmlformats.org/officeDocument/2006/relationships/image" Target="../media/image121.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26.wmf"/><Relationship Id="rId7" Type="http://schemas.openxmlformats.org/officeDocument/2006/relationships/image" Target="../media/image130.wmf"/><Relationship Id="rId2" Type="http://schemas.openxmlformats.org/officeDocument/2006/relationships/image" Target="../media/image125.wmf"/><Relationship Id="rId1" Type="http://schemas.openxmlformats.org/officeDocument/2006/relationships/image" Target="../media/image124.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 Id="rId9" Type="http://schemas.openxmlformats.org/officeDocument/2006/relationships/image" Target="../media/image13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4" Type="http://schemas.openxmlformats.org/officeDocument/2006/relationships/image" Target="../media/image13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image" Target="../media/image144.wmf"/><Relationship Id="rId7" Type="http://schemas.openxmlformats.org/officeDocument/2006/relationships/image" Target="../media/image148.wmf"/><Relationship Id="rId2" Type="http://schemas.openxmlformats.org/officeDocument/2006/relationships/image" Target="../media/image143.wmf"/><Relationship Id="rId1" Type="http://schemas.openxmlformats.org/officeDocument/2006/relationships/image" Target="../media/image142.wmf"/><Relationship Id="rId6" Type="http://schemas.openxmlformats.org/officeDocument/2006/relationships/image" Target="../media/image147.wmf"/><Relationship Id="rId5" Type="http://schemas.openxmlformats.org/officeDocument/2006/relationships/image" Target="../media/image146.wmf"/><Relationship Id="rId4" Type="http://schemas.openxmlformats.org/officeDocument/2006/relationships/image" Target="../media/image14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4" Type="http://schemas.openxmlformats.org/officeDocument/2006/relationships/image" Target="../media/image15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5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4" Type="http://schemas.openxmlformats.org/officeDocument/2006/relationships/image" Target="../media/image16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4" Type="http://schemas.openxmlformats.org/officeDocument/2006/relationships/image" Target="../media/image17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187.wmf"/><Relationship Id="rId3" Type="http://schemas.openxmlformats.org/officeDocument/2006/relationships/image" Target="../media/image182.wmf"/><Relationship Id="rId7" Type="http://schemas.openxmlformats.org/officeDocument/2006/relationships/image" Target="../media/image186.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0.wmf"/><Relationship Id="rId6" Type="http://schemas.openxmlformats.org/officeDocument/2006/relationships/image" Target="../media/image192.wmf"/><Relationship Id="rId5" Type="http://schemas.openxmlformats.org/officeDocument/2006/relationships/image" Target="../media/image191.wmf"/><Relationship Id="rId4" Type="http://schemas.openxmlformats.org/officeDocument/2006/relationships/image" Target="../media/image190.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0.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80.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03.wmf"/><Relationship Id="rId2" Type="http://schemas.openxmlformats.org/officeDocument/2006/relationships/image" Target="../media/image180.wmf"/><Relationship Id="rId1" Type="http://schemas.openxmlformats.org/officeDocument/2006/relationships/image" Target="../media/image19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34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defTabSz="952500">
              <a:defRPr sz="1300"/>
            </a:lvl1pPr>
          </a:lstStyle>
          <a:p>
            <a:pPr>
              <a:defRPr/>
            </a:pPr>
            <a:endParaRPr lang="en-US" altLang="zh-CN"/>
          </a:p>
        </p:txBody>
      </p:sp>
      <p:sp>
        <p:nvSpPr>
          <p:cNvPr id="64515" name="Rectangle 3"/>
          <p:cNvSpPr>
            <a:spLocks noGrp="1" noChangeArrowheads="1"/>
          </p:cNvSpPr>
          <p:nvPr>
            <p:ph type="dt" sz="quarter" idx="1"/>
          </p:nvPr>
        </p:nvSpPr>
        <p:spPr bwMode="auto">
          <a:xfrm>
            <a:off x="3994150" y="0"/>
            <a:ext cx="30749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algn="r" defTabSz="952500">
              <a:defRPr sz="1300"/>
            </a:lvl1pPr>
          </a:lstStyle>
          <a:p>
            <a:pPr>
              <a:defRPr/>
            </a:pPr>
            <a:endParaRPr lang="en-US" altLang="zh-CN"/>
          </a:p>
        </p:txBody>
      </p:sp>
      <p:sp>
        <p:nvSpPr>
          <p:cNvPr id="64516" name="Rectangle 4"/>
          <p:cNvSpPr>
            <a:spLocks noGrp="1" noChangeArrowheads="1"/>
          </p:cNvSpPr>
          <p:nvPr>
            <p:ph type="ftr" sz="quarter" idx="2"/>
          </p:nvPr>
        </p:nvSpPr>
        <p:spPr bwMode="auto">
          <a:xfrm>
            <a:off x="0" y="9764713"/>
            <a:ext cx="30734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defTabSz="952500">
              <a:defRPr sz="1300"/>
            </a:lvl1pPr>
          </a:lstStyle>
          <a:p>
            <a:pPr>
              <a:defRPr/>
            </a:pPr>
            <a:endParaRPr lang="en-US" altLang="zh-CN"/>
          </a:p>
        </p:txBody>
      </p:sp>
      <p:sp>
        <p:nvSpPr>
          <p:cNvPr id="64517" name="Rectangle 5"/>
          <p:cNvSpPr>
            <a:spLocks noGrp="1" noChangeArrowheads="1"/>
          </p:cNvSpPr>
          <p:nvPr>
            <p:ph type="sldNum" sz="quarter" idx="3"/>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algn="r" defTabSz="952500">
              <a:defRPr sz="1300"/>
            </a:lvl1pPr>
          </a:lstStyle>
          <a:p>
            <a:pPr>
              <a:defRPr/>
            </a:pPr>
            <a:fld id="{FC4600CF-6F06-4714-AF7B-190F71E060F3}" type="slidenum">
              <a:rPr lang="en-US" altLang="zh-CN"/>
              <a:pPr>
                <a:defRPr/>
              </a:pPr>
              <a:t>‹#›</a:t>
            </a:fld>
            <a:endParaRPr lang="en-US" altLang="zh-CN"/>
          </a:p>
        </p:txBody>
      </p:sp>
    </p:spTree>
    <p:extLst>
      <p:ext uri="{BB962C8B-B14F-4D97-AF65-F5344CB8AC3E}">
        <p14:creationId xmlns:p14="http://schemas.microsoft.com/office/powerpoint/2010/main" val="2103999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30734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defTabSz="952500">
              <a:defRPr sz="1300"/>
            </a:lvl1pPr>
          </a:lstStyle>
          <a:p>
            <a:pPr>
              <a:defRPr/>
            </a:pPr>
            <a:endParaRPr lang="en-US" altLang="zh-CN"/>
          </a:p>
        </p:txBody>
      </p:sp>
      <p:sp>
        <p:nvSpPr>
          <p:cNvPr id="81923" name="Rectangle 3"/>
          <p:cNvSpPr>
            <a:spLocks noGrp="1" noChangeArrowheads="1"/>
          </p:cNvSpPr>
          <p:nvPr>
            <p:ph type="dt" idx="1"/>
          </p:nvPr>
        </p:nvSpPr>
        <p:spPr bwMode="auto">
          <a:xfrm>
            <a:off x="3994150" y="0"/>
            <a:ext cx="3074988"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lvl1pPr algn="r" defTabSz="952500">
              <a:defRPr sz="1300"/>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42875" y="765175"/>
            <a:ext cx="6788150" cy="38195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5"/>
          <p:cNvSpPr>
            <a:spLocks noGrp="1" noChangeArrowheads="1"/>
          </p:cNvSpPr>
          <p:nvPr>
            <p:ph type="body" sz="quarter" idx="3"/>
          </p:nvPr>
        </p:nvSpPr>
        <p:spPr bwMode="auto">
          <a:xfrm>
            <a:off x="922338" y="4840288"/>
            <a:ext cx="5222875" cy="466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81926" name="Rectangle 6"/>
          <p:cNvSpPr>
            <a:spLocks noGrp="1" noChangeArrowheads="1"/>
          </p:cNvSpPr>
          <p:nvPr>
            <p:ph type="ftr" sz="quarter" idx="4"/>
          </p:nvPr>
        </p:nvSpPr>
        <p:spPr bwMode="auto">
          <a:xfrm>
            <a:off x="0" y="9764713"/>
            <a:ext cx="307340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defTabSz="952500">
              <a:defRPr sz="1300"/>
            </a:lvl1pPr>
          </a:lstStyle>
          <a:p>
            <a:pPr>
              <a:defRPr/>
            </a:pPr>
            <a:endParaRPr lang="en-US" altLang="zh-CN"/>
          </a:p>
        </p:txBody>
      </p:sp>
      <p:sp>
        <p:nvSpPr>
          <p:cNvPr id="81927" name="Rectangle 7"/>
          <p:cNvSpPr>
            <a:spLocks noGrp="1" noChangeArrowheads="1"/>
          </p:cNvSpPr>
          <p:nvPr>
            <p:ph type="sldNum" sz="quarter" idx="5"/>
          </p:nvPr>
        </p:nvSpPr>
        <p:spPr bwMode="auto">
          <a:xfrm>
            <a:off x="3994150" y="9764713"/>
            <a:ext cx="3074988"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93" tIns="47647" rIns="95293" bIns="47647" numCol="1" anchor="b" anchorCtr="0" compatLnSpc="1">
            <a:prstTxWarp prst="textNoShape">
              <a:avLst/>
            </a:prstTxWarp>
          </a:bodyPr>
          <a:lstStyle>
            <a:lvl1pPr algn="r" defTabSz="952500">
              <a:defRPr sz="1300"/>
            </a:lvl1pPr>
          </a:lstStyle>
          <a:p>
            <a:pPr>
              <a:defRPr/>
            </a:pPr>
            <a:fld id="{B74319BE-11C6-4BB2-9552-47586B450AE6}" type="slidenum">
              <a:rPr lang="en-US" altLang="zh-CN"/>
              <a:pPr>
                <a:defRPr/>
              </a:pPr>
              <a:t>‹#›</a:t>
            </a:fld>
            <a:endParaRPr lang="en-US" altLang="zh-CN"/>
          </a:p>
        </p:txBody>
      </p:sp>
    </p:spTree>
    <p:extLst>
      <p:ext uri="{BB962C8B-B14F-4D97-AF65-F5344CB8AC3E}">
        <p14:creationId xmlns:p14="http://schemas.microsoft.com/office/powerpoint/2010/main" val="29948341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74319BE-11C6-4BB2-9552-47586B450AE6}" type="slidenum">
              <a:rPr lang="en-US" altLang="zh-CN" smtClean="0"/>
              <a:pPr>
                <a:defRPr/>
              </a:pPr>
              <a:t>1</a:t>
            </a:fld>
            <a:endParaRPr lang="en-US" altLang="zh-CN"/>
          </a:p>
        </p:txBody>
      </p:sp>
    </p:spTree>
    <p:extLst>
      <p:ext uri="{BB962C8B-B14F-4D97-AF65-F5344CB8AC3E}">
        <p14:creationId xmlns:p14="http://schemas.microsoft.com/office/powerpoint/2010/main" val="2012069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38113" y="766763"/>
            <a:ext cx="6823075" cy="3838575"/>
          </a:xfrm>
          <a:ln/>
        </p:spPr>
      </p:sp>
      <p:sp>
        <p:nvSpPr>
          <p:cNvPr id="79875"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829391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138113" y="766763"/>
            <a:ext cx="6823075" cy="3838575"/>
          </a:xfrm>
          <a:ln/>
        </p:spPr>
      </p:sp>
      <p:sp>
        <p:nvSpPr>
          <p:cNvPr id="81923"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130782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38113" y="766763"/>
            <a:ext cx="6823075" cy="3838575"/>
          </a:xfrm>
          <a:ln/>
        </p:spPr>
      </p:sp>
      <p:sp>
        <p:nvSpPr>
          <p:cNvPr id="83971"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2753928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38113" y="766763"/>
            <a:ext cx="6823075" cy="3838575"/>
          </a:xfrm>
          <a:ln/>
        </p:spPr>
      </p:sp>
      <p:sp>
        <p:nvSpPr>
          <p:cNvPr id="86019"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1581096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4" tIns="48312" rIns="96624" bIns="48312" anchor="b"/>
          <a:lstStyle>
            <a:lvl1pPr defTabSz="966788">
              <a:defRPr sz="2400">
                <a:solidFill>
                  <a:schemeClr val="tx1"/>
                </a:solidFill>
                <a:latin typeface="Times New Roman" panose="02020603050405020304" pitchFamily="18" charset="0"/>
              </a:defRPr>
            </a:lvl1pPr>
            <a:lvl2pPr marL="742950" indent="-287338"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30188"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9299BE07-2D31-4E6B-87BD-2CA9C5B150C3}" type="slidenum">
              <a:rPr lang="zh-CN" altLang="en-US" sz="1200">
                <a:latin typeface="Arial" panose="020B0604020202020204" pitchFamily="34" charset="0"/>
                <a:cs typeface="Arial" panose="020B0604020202020204" pitchFamily="34" charset="0"/>
              </a:rPr>
              <a:pPr algn="r" eaLnBrk="1" hangingPunct="1"/>
              <a:t>79</a:t>
            </a:fld>
            <a:endParaRPr lang="en-US" altLang="zh-CN" sz="1200">
              <a:latin typeface="Arial" panose="020B0604020202020204" pitchFamily="34" charset="0"/>
              <a:cs typeface="Arial" panose="020B0604020202020204" pitchFamily="34" charset="0"/>
            </a:endParaRPr>
          </a:p>
        </p:txBody>
      </p:sp>
      <p:sp>
        <p:nvSpPr>
          <p:cNvPr id="31747" name="Rectangle 2"/>
          <p:cNvSpPr>
            <a:spLocks noGrp="1" noRot="1" noChangeAspect="1" noChangeArrowheads="1" noTextEdit="1"/>
          </p:cNvSpPr>
          <p:nvPr>
            <p:ph type="sldImg"/>
          </p:nvPr>
        </p:nvSpPr>
        <p:spPr>
          <a:xfrm>
            <a:off x="139700" y="766763"/>
            <a:ext cx="6824663" cy="3840162"/>
          </a:xfrm>
          <a:ln/>
        </p:spPr>
      </p:sp>
      <p:sp>
        <p:nvSpPr>
          <p:cNvPr id="31748" name="Rectangle 3"/>
          <p:cNvSpPr>
            <a:spLocks noGrp="1" noChangeArrowheads="1"/>
          </p:cNvSpPr>
          <p:nvPr>
            <p:ph type="body" idx="1"/>
          </p:nvPr>
        </p:nvSpPr>
        <p:spPr>
          <a:xfrm>
            <a:off x="711200" y="4862513"/>
            <a:ext cx="5676900" cy="4605337"/>
          </a:xfrm>
          <a:noFill/>
        </p:spPr>
        <p:txBody>
          <a:bodyPr lIns="96624" tIns="48312" rIns="96624" bIns="48312"/>
          <a:lstStyle/>
          <a:p>
            <a:pPr eaLnBrk="1" hangingPunct="1"/>
            <a:endParaRPr lang="zh-CN" altLang="en-US"/>
          </a:p>
        </p:txBody>
      </p:sp>
    </p:spTree>
    <p:extLst>
      <p:ext uri="{BB962C8B-B14F-4D97-AF65-F5344CB8AC3E}">
        <p14:creationId xmlns:p14="http://schemas.microsoft.com/office/powerpoint/2010/main" val="242661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74319BE-11C6-4BB2-9552-47586B450AE6}" type="slidenum">
              <a:rPr lang="en-US" altLang="zh-CN" smtClean="0"/>
              <a:pPr>
                <a:defRPr/>
              </a:pPr>
              <a:t>13</a:t>
            </a:fld>
            <a:endParaRPr lang="en-US" altLang="zh-CN"/>
          </a:p>
        </p:txBody>
      </p:sp>
    </p:spTree>
    <p:extLst>
      <p:ext uri="{BB962C8B-B14F-4D97-AF65-F5344CB8AC3E}">
        <p14:creationId xmlns:p14="http://schemas.microsoft.com/office/powerpoint/2010/main" val="3026154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38113" y="766763"/>
            <a:ext cx="6823075" cy="3838575"/>
          </a:xfrm>
          <a:ln/>
        </p:spPr>
      </p:sp>
      <p:sp>
        <p:nvSpPr>
          <p:cNvPr id="65539"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2704352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38113" y="766763"/>
            <a:ext cx="6823075" cy="3838575"/>
          </a:xfrm>
          <a:ln/>
        </p:spPr>
      </p:sp>
      <p:sp>
        <p:nvSpPr>
          <p:cNvPr id="67587"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3647389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38113" y="766763"/>
            <a:ext cx="6823075" cy="3838575"/>
          </a:xfrm>
          <a:ln/>
        </p:spPr>
      </p:sp>
      <p:sp>
        <p:nvSpPr>
          <p:cNvPr id="69635"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1069237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38113" y="766763"/>
            <a:ext cx="6823075" cy="3838575"/>
          </a:xfrm>
          <a:ln/>
        </p:spPr>
      </p:sp>
      <p:sp>
        <p:nvSpPr>
          <p:cNvPr id="71683"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418171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38113" y="766763"/>
            <a:ext cx="6823075" cy="3838575"/>
          </a:xfrm>
          <a:ln/>
        </p:spPr>
      </p:sp>
      <p:sp>
        <p:nvSpPr>
          <p:cNvPr id="73731"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910119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38113" y="766763"/>
            <a:ext cx="6823075" cy="3838575"/>
          </a:xfrm>
          <a:ln/>
        </p:spPr>
      </p:sp>
      <p:sp>
        <p:nvSpPr>
          <p:cNvPr id="75779"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267060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38113" y="766763"/>
            <a:ext cx="6823075" cy="3838575"/>
          </a:xfrm>
          <a:ln/>
        </p:spPr>
      </p:sp>
      <p:sp>
        <p:nvSpPr>
          <p:cNvPr id="77827" name="Rectangle 3"/>
          <p:cNvSpPr>
            <a:spLocks noGrp="1" noChangeArrowheads="1"/>
          </p:cNvSpPr>
          <p:nvPr>
            <p:ph type="body" idx="1"/>
          </p:nvPr>
        </p:nvSpPr>
        <p:spPr>
          <a:xfrm>
            <a:off x="709613" y="4862513"/>
            <a:ext cx="5680075" cy="4605337"/>
          </a:xfrm>
          <a:noFill/>
        </p:spPr>
        <p:txBody>
          <a:bodyPr lIns="94549" tIns="47274" rIns="94549" bIns="47274"/>
          <a:lstStyle/>
          <a:p>
            <a:pPr eaLnBrk="1" hangingPunct="1"/>
            <a:endParaRPr lang="en-GB" altLang="zh-CN"/>
          </a:p>
        </p:txBody>
      </p:sp>
    </p:spTree>
    <p:extLst>
      <p:ext uri="{BB962C8B-B14F-4D97-AF65-F5344CB8AC3E}">
        <p14:creationId xmlns:p14="http://schemas.microsoft.com/office/powerpoint/2010/main" val="3952141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7"/>
          <p:cNvSpPr>
            <a:spLocks noChangeShapeType="1"/>
          </p:cNvSpPr>
          <p:nvPr/>
        </p:nvSpPr>
        <p:spPr bwMode="auto">
          <a:xfrm>
            <a:off x="914400" y="838200"/>
            <a:ext cx="10363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5"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6"/>
          <p:cNvSpPr>
            <a:spLocks noChangeArrowheads="1"/>
          </p:cNvSpPr>
          <p:nvPr userDrawn="1"/>
        </p:nvSpPr>
        <p:spPr bwMode="auto">
          <a:xfrm>
            <a:off x="203200" y="6400803"/>
            <a:ext cx="11785600" cy="396875"/>
          </a:xfrm>
          <a:prstGeom prst="rect">
            <a:avLst/>
          </a:prstGeom>
          <a:solidFill>
            <a:srgbClr val="990000"/>
          </a:solidFill>
          <a:ln w="9525" algn="ctr">
            <a:solidFill>
              <a:srgbClr val="990033"/>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altLang="zh-CN" sz="1800" baseline="0" dirty="0">
                <a:solidFill>
                  <a:srgbClr val="FFFF00"/>
                </a:solidFill>
                <a:latin typeface="Calibri" panose="020F0502020204030204" pitchFamily="34" charset="0"/>
                <a:ea typeface="Arial Unicode MS" panose="020B0604020202020204" pitchFamily="34" charset="-122"/>
                <a:cs typeface="Arial Unicode MS" panose="020B0604020202020204" pitchFamily="34" charset="-122"/>
              </a:rPr>
              <a:t>Lin ZHANG, SSE, Tongji Univ.</a:t>
            </a:r>
            <a:endParaRPr lang="zh-CN" altLang="en-US" sz="1800" dirty="0">
              <a:solidFill>
                <a:srgbClr val="FFFF00"/>
              </a:solidFill>
              <a:latin typeface="Calibri" panose="020F0502020204030204" pitchFamily="34" charset="0"/>
              <a:ea typeface="Arial Unicode MS" panose="020B0604020202020204" pitchFamily="34" charset="-122"/>
              <a:cs typeface="Arial Unicode MS" panose="020B0604020202020204" pitchFamily="34" charset="-122"/>
            </a:endParaRPr>
          </a:p>
          <a:p>
            <a:pPr algn="r">
              <a:defRPr/>
            </a:pPr>
            <a:endParaRPr lang="zh-CN" altLang="en-US" sz="1800" dirty="0">
              <a:solidFill>
                <a:srgbClr val="FFFF00"/>
              </a:solidFill>
              <a:latin typeface="Calibri" panose="020F0502020204030204" pitchFamily="34" charset="0"/>
              <a:ea typeface="Arial Unicode MS" panose="020B0604020202020204" pitchFamily="34" charset="-122"/>
              <a:cs typeface="Arial Unicode MS" panose="020B0604020202020204" pitchFamily="34" charset="-122"/>
            </a:endParaRPr>
          </a:p>
        </p:txBody>
      </p:sp>
      <p:sp>
        <p:nvSpPr>
          <p:cNvPr id="2" name="标题 1"/>
          <p:cNvSpPr>
            <a:spLocks noGrp="1"/>
          </p:cNvSpPr>
          <p:nvPr>
            <p:ph type="ctrTitle"/>
          </p:nvPr>
        </p:nvSpPr>
        <p:spPr>
          <a:xfrm>
            <a:off x="914400" y="2130428"/>
            <a:ext cx="10363200" cy="1470025"/>
          </a:xfrm>
        </p:spPr>
        <p:txBody>
          <a:bodyPr/>
          <a:lstStyle/>
          <a:p>
            <a:r>
              <a:rPr lang="zh-CN" altLang="en-US" dirty="0"/>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548619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03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76200"/>
            <a:ext cx="10363200" cy="838200"/>
          </a:xfrm>
        </p:spPr>
        <p:txBody>
          <a:bodyPr/>
          <a:lstStyle/>
          <a:p>
            <a:r>
              <a:rPr lang="zh-CN" altLang="en-US"/>
              <a:t>单击此处编辑母版标题样式</a:t>
            </a:r>
          </a:p>
        </p:txBody>
      </p:sp>
      <p:sp>
        <p:nvSpPr>
          <p:cNvPr id="3" name="内容占位符 2"/>
          <p:cNvSpPr>
            <a:spLocks noGrp="1"/>
          </p:cNvSpPr>
          <p:nvPr>
            <p:ph idx="1"/>
          </p:nvPr>
        </p:nvSpPr>
        <p:spPr>
          <a:xfrm>
            <a:off x="914400" y="914400"/>
            <a:ext cx="1036320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fld id="{48B8FBBA-A6CD-4A69-941A-914360EEAD12}" type="slidenum">
              <a:rPr lang="en-US" altLang="zh-CN"/>
              <a:pPr>
                <a:defRPr/>
              </a:pPr>
              <a:t>‹#›</a:t>
            </a:fld>
            <a:endParaRPr lang="en-US" altLang="zh-CN"/>
          </a:p>
        </p:txBody>
      </p:sp>
    </p:spTree>
    <p:extLst>
      <p:ext uri="{BB962C8B-B14F-4D97-AF65-F5344CB8AC3E}">
        <p14:creationId xmlns:p14="http://schemas.microsoft.com/office/powerpoint/2010/main" val="32384870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76200"/>
            <a:ext cx="10363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914400" y="914400"/>
            <a:ext cx="10363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ea typeface="宋体" panose="02010600030101010101" pitchFamily="2" charset="-122"/>
              </a:defRPr>
            </a:lvl1pPr>
          </a:lstStyle>
          <a:p>
            <a:pPr>
              <a:defRPr/>
            </a:pPr>
            <a:fld id="{48346FB0-3C42-4F63-B766-701439F2A1A3}" type="slidenum">
              <a:rPr lang="en-US" altLang="zh-CN"/>
              <a:pPr>
                <a:defRPr/>
              </a:pPr>
              <a:t>‹#›</a:t>
            </a:fld>
            <a:endParaRPr lang="en-US" altLang="zh-CN"/>
          </a:p>
        </p:txBody>
      </p:sp>
      <p:sp>
        <p:nvSpPr>
          <p:cNvPr id="1029" name="Line 7"/>
          <p:cNvSpPr>
            <a:spLocks noChangeShapeType="1"/>
          </p:cNvSpPr>
          <p:nvPr/>
        </p:nvSpPr>
        <p:spPr bwMode="auto">
          <a:xfrm>
            <a:off x="914400" y="838200"/>
            <a:ext cx="10363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pic>
        <p:nvPicPr>
          <p:cNvPr id="2"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9144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1" name="矩形 6"/>
          <p:cNvSpPr>
            <a:spLocks noChangeArrowheads="1"/>
          </p:cNvSpPr>
          <p:nvPr userDrawn="1"/>
        </p:nvSpPr>
        <p:spPr bwMode="auto">
          <a:xfrm>
            <a:off x="203200" y="6400803"/>
            <a:ext cx="11785600" cy="396875"/>
          </a:xfrm>
          <a:prstGeom prst="rect">
            <a:avLst/>
          </a:prstGeom>
          <a:solidFill>
            <a:srgbClr val="990000"/>
          </a:solidFill>
          <a:ln w="9525" algn="ctr">
            <a:solidFill>
              <a:srgbClr val="990033"/>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r>
              <a:rPr lang="en-US" altLang="zh-CN" sz="1800" baseline="0" dirty="0">
                <a:solidFill>
                  <a:srgbClr val="FFFF00"/>
                </a:solidFill>
                <a:latin typeface="Calibri" panose="020F0502020204030204" pitchFamily="34" charset="0"/>
                <a:ea typeface="Arial Unicode MS" panose="020B0604020202020204" pitchFamily="34" charset="-122"/>
                <a:cs typeface="Arial Unicode MS" panose="020B0604020202020204" pitchFamily="34" charset="-122"/>
              </a:rPr>
              <a:t>SCST, Tongji Univ.</a:t>
            </a:r>
            <a:endParaRPr lang="zh-CN" altLang="en-US" sz="1800" dirty="0">
              <a:solidFill>
                <a:srgbClr val="FFFF00"/>
              </a:solidFill>
              <a:latin typeface="Calibri" panose="020F0502020204030204" pitchFamily="34" charset="0"/>
              <a:ea typeface="Arial Unicode MS" panose="020B0604020202020204" pitchFamily="34" charset="-122"/>
              <a:cs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778" r:id="rId1"/>
    <p:sldLayoutId id="2147483777" r:id="rId2"/>
    <p:sldLayoutId id="2147483779" r:id="rId3"/>
  </p:sldLayoutIdLst>
  <p:txStyles>
    <p:title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har char="•"/>
        <a:defRPr sz="2000">
          <a:solidFill>
            <a:schemeClr val="tx1"/>
          </a:solidFill>
          <a:latin typeface="Calibri" panose="020F0502020204030204" pitchFamily="34" charset="0"/>
        </a:defRPr>
      </a:lvl2pPr>
      <a:lvl3pPr marL="1143000" indent="-228600" algn="l" rtl="0" eaLnBrk="0" fontAlgn="base" hangingPunct="0">
        <a:spcBef>
          <a:spcPct val="20000"/>
        </a:spcBef>
        <a:spcAft>
          <a:spcPct val="0"/>
        </a:spcAft>
        <a:buChar char="–"/>
        <a:defRPr>
          <a:solidFill>
            <a:schemeClr val="tx1"/>
          </a:solidFill>
          <a:latin typeface="Calibri" panose="020F0502020204030204" pitchFamily="34" charset="0"/>
        </a:defRPr>
      </a:lvl3pPr>
      <a:lvl4pPr marL="1600200" indent="-228600" algn="l" rtl="0" eaLnBrk="0" fontAlgn="base" hangingPunct="0">
        <a:spcBef>
          <a:spcPct val="20000"/>
        </a:spcBef>
        <a:spcAft>
          <a:spcPct val="0"/>
        </a:spcAft>
        <a:buChar char="»"/>
        <a:defRPr sz="1600">
          <a:solidFill>
            <a:schemeClr val="tx1"/>
          </a:solidFill>
          <a:latin typeface="Calibri" panose="020F0502020204030204" pitchFamily="34" charset="0"/>
        </a:defRPr>
      </a:lvl4pPr>
      <a:lvl5pPr marL="2057400" indent="-228600" algn="l" rtl="0" eaLnBrk="0" fontAlgn="base" hangingPunct="0">
        <a:spcBef>
          <a:spcPct val="20000"/>
        </a:spcBef>
        <a:spcAft>
          <a:spcPct val="0"/>
        </a:spcAft>
        <a:buChar char="»"/>
        <a:defRPr sz="1400">
          <a:solidFill>
            <a:schemeClr val="tx1"/>
          </a:solidFill>
          <a:latin typeface="Calibri" panose="020F0502020204030204" pitchFamily="34" charset="0"/>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5.wmf"/><Relationship Id="rId4"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8.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6.bin"/><Relationship Id="rId14" Type="http://schemas.openxmlformats.org/officeDocument/2006/relationships/image" Target="../media/image2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5.wmf"/><Relationship Id="rId5" Type="http://schemas.openxmlformats.org/officeDocument/2006/relationships/oleObject" Target="../embeddings/oleObject21.bin"/><Relationship Id="rId4" Type="http://schemas.openxmlformats.org/officeDocument/2006/relationships/image" Target="../media/image24.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8.wmf"/><Relationship Id="rId5" Type="http://schemas.openxmlformats.org/officeDocument/2006/relationships/oleObject" Target="../embeddings/oleObject23.bin"/><Relationship Id="rId4" Type="http://schemas.openxmlformats.org/officeDocument/2006/relationships/image" Target="../media/image27.wmf"/></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1.wmf"/><Relationship Id="rId5" Type="http://schemas.openxmlformats.org/officeDocument/2006/relationships/oleObject" Target="../embeddings/oleObject25.bin"/><Relationship Id="rId4" Type="http://schemas.openxmlformats.org/officeDocument/2006/relationships/image" Target="../media/image30.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39.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6.wmf"/><Relationship Id="rId11" Type="http://schemas.openxmlformats.org/officeDocument/2006/relationships/image" Target="../media/image38.wmf"/><Relationship Id="rId5" Type="http://schemas.openxmlformats.org/officeDocument/2006/relationships/oleObject" Target="../embeddings/oleObject28.bin"/><Relationship Id="rId15" Type="http://schemas.openxmlformats.org/officeDocument/2006/relationships/image" Target="../media/image40.wmf"/><Relationship Id="rId10" Type="http://schemas.openxmlformats.org/officeDocument/2006/relationships/oleObject" Target="../embeddings/oleObject31.bin"/><Relationship Id="rId4" Type="http://schemas.openxmlformats.org/officeDocument/2006/relationships/image" Target="../media/image35.wmf"/><Relationship Id="rId9" Type="http://schemas.openxmlformats.org/officeDocument/2006/relationships/oleObject" Target="../embeddings/oleObject30.bin"/><Relationship Id="rId14" Type="http://schemas.openxmlformats.org/officeDocument/2006/relationships/oleObject" Target="../embeddings/oleObject33.bin"/></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6.wmf"/><Relationship Id="rId5" Type="http://schemas.openxmlformats.org/officeDocument/2006/relationships/oleObject" Target="../embeddings/oleObject35.bin"/><Relationship Id="rId10" Type="http://schemas.openxmlformats.org/officeDocument/2006/relationships/image" Target="../media/image45.emf"/><Relationship Id="rId4" Type="http://schemas.openxmlformats.org/officeDocument/2006/relationships/image" Target="../media/image42.wmf"/><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7.wmf"/><Relationship Id="rId5" Type="http://schemas.openxmlformats.org/officeDocument/2006/relationships/oleObject" Target="../embeddings/oleObject38.bin"/><Relationship Id="rId4" Type="http://schemas.openxmlformats.org/officeDocument/2006/relationships/image" Target="../media/image46.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9.wmf"/><Relationship Id="rId5" Type="http://schemas.openxmlformats.org/officeDocument/2006/relationships/oleObject" Target="../embeddings/oleObject40.bin"/><Relationship Id="rId4" Type="http://schemas.openxmlformats.org/officeDocument/2006/relationships/image" Target="../media/image48.wmf"/></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8.wmf"/><Relationship Id="rId11" Type="http://schemas.openxmlformats.org/officeDocument/2006/relationships/oleObject" Target="../embeddings/oleObject46.bin"/><Relationship Id="rId5" Type="http://schemas.openxmlformats.org/officeDocument/2006/relationships/oleObject" Target="../embeddings/oleObject43.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45.bin"/></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4.wmf"/><Relationship Id="rId5" Type="http://schemas.openxmlformats.org/officeDocument/2006/relationships/oleObject" Target="../embeddings/oleObject48.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50.bin"/></Relationships>
</file>

<file path=ppt/slides/_rels/slide36.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8.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54.bin"/><Relationship Id="rId14" Type="http://schemas.openxmlformats.org/officeDocument/2006/relationships/image" Target="../media/image72.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8.wmf"/><Relationship Id="rId5" Type="http://schemas.openxmlformats.org/officeDocument/2006/relationships/oleObject" Target="../embeddings/oleObject58.bin"/><Relationship Id="rId4" Type="http://schemas.openxmlformats.org/officeDocument/2006/relationships/image" Target="../media/image77.wmf"/></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65.bin"/><Relationship Id="rId18" Type="http://schemas.openxmlformats.org/officeDocument/2006/relationships/image" Target="../media/image87.wmf"/><Relationship Id="rId26" Type="http://schemas.openxmlformats.org/officeDocument/2006/relationships/image" Target="../media/image91.wmf"/><Relationship Id="rId3" Type="http://schemas.openxmlformats.org/officeDocument/2006/relationships/oleObject" Target="../embeddings/oleObject60.bin"/><Relationship Id="rId21" Type="http://schemas.openxmlformats.org/officeDocument/2006/relationships/oleObject" Target="../embeddings/oleObject69.bin"/><Relationship Id="rId7" Type="http://schemas.openxmlformats.org/officeDocument/2006/relationships/oleObject" Target="../embeddings/oleObject62.bin"/><Relationship Id="rId12" Type="http://schemas.openxmlformats.org/officeDocument/2006/relationships/image" Target="../media/image84.wmf"/><Relationship Id="rId17" Type="http://schemas.openxmlformats.org/officeDocument/2006/relationships/oleObject" Target="../embeddings/oleObject67.bin"/><Relationship Id="rId25" Type="http://schemas.openxmlformats.org/officeDocument/2006/relationships/oleObject" Target="../embeddings/oleObject71.bin"/><Relationship Id="rId2" Type="http://schemas.openxmlformats.org/officeDocument/2006/relationships/slideLayout" Target="../slideLayouts/slideLayout2.xml"/><Relationship Id="rId16" Type="http://schemas.openxmlformats.org/officeDocument/2006/relationships/image" Target="../media/image86.wmf"/><Relationship Id="rId20" Type="http://schemas.openxmlformats.org/officeDocument/2006/relationships/image" Target="../media/image88.wmf"/><Relationship Id="rId29" Type="http://schemas.openxmlformats.org/officeDocument/2006/relationships/oleObject" Target="../embeddings/oleObject73.bin"/><Relationship Id="rId1" Type="http://schemas.openxmlformats.org/officeDocument/2006/relationships/vmlDrawing" Target="../drawings/vmlDrawing17.vml"/><Relationship Id="rId6" Type="http://schemas.openxmlformats.org/officeDocument/2006/relationships/image" Target="../media/image81.wmf"/><Relationship Id="rId11" Type="http://schemas.openxmlformats.org/officeDocument/2006/relationships/oleObject" Target="../embeddings/oleObject64.bin"/><Relationship Id="rId24" Type="http://schemas.openxmlformats.org/officeDocument/2006/relationships/image" Target="../media/image90.wmf"/><Relationship Id="rId5" Type="http://schemas.openxmlformats.org/officeDocument/2006/relationships/oleObject" Target="../embeddings/oleObject61.bin"/><Relationship Id="rId15" Type="http://schemas.openxmlformats.org/officeDocument/2006/relationships/oleObject" Target="../embeddings/oleObject66.bin"/><Relationship Id="rId23" Type="http://schemas.openxmlformats.org/officeDocument/2006/relationships/oleObject" Target="../embeddings/oleObject70.bin"/><Relationship Id="rId28" Type="http://schemas.openxmlformats.org/officeDocument/2006/relationships/image" Target="../media/image92.wmf"/><Relationship Id="rId10" Type="http://schemas.openxmlformats.org/officeDocument/2006/relationships/image" Target="../media/image83.wmf"/><Relationship Id="rId19" Type="http://schemas.openxmlformats.org/officeDocument/2006/relationships/oleObject" Target="../embeddings/oleObject68.bin"/><Relationship Id="rId31" Type="http://schemas.openxmlformats.org/officeDocument/2006/relationships/image" Target="../media/image93.wmf"/><Relationship Id="rId4" Type="http://schemas.openxmlformats.org/officeDocument/2006/relationships/image" Target="../media/image80.wmf"/><Relationship Id="rId9" Type="http://schemas.openxmlformats.org/officeDocument/2006/relationships/oleObject" Target="../embeddings/oleObject63.bin"/><Relationship Id="rId14" Type="http://schemas.openxmlformats.org/officeDocument/2006/relationships/image" Target="../media/image85.wmf"/><Relationship Id="rId22" Type="http://schemas.openxmlformats.org/officeDocument/2006/relationships/image" Target="../media/image89.wmf"/><Relationship Id="rId27" Type="http://schemas.openxmlformats.org/officeDocument/2006/relationships/oleObject" Target="../embeddings/oleObject72.bin"/><Relationship Id="rId30" Type="http://schemas.openxmlformats.org/officeDocument/2006/relationships/oleObject" Target="../embeddings/oleObject74.bin"/></Relationships>
</file>

<file path=ppt/slides/_rels/slide41.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97.w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87.wmf"/><Relationship Id="rId11" Type="http://schemas.openxmlformats.org/officeDocument/2006/relationships/oleObject" Target="../embeddings/oleObject79.bin"/><Relationship Id="rId5" Type="http://schemas.openxmlformats.org/officeDocument/2006/relationships/oleObject" Target="../embeddings/oleObject76.bin"/><Relationship Id="rId10" Type="http://schemas.openxmlformats.org/officeDocument/2006/relationships/image" Target="../media/image96.wmf"/><Relationship Id="rId4" Type="http://schemas.openxmlformats.org/officeDocument/2006/relationships/image" Target="../media/image94.wmf"/><Relationship Id="rId9" Type="http://schemas.openxmlformats.org/officeDocument/2006/relationships/oleObject" Target="../embeddings/oleObject78.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81.bin"/><Relationship Id="rId5" Type="http://schemas.openxmlformats.org/officeDocument/2006/relationships/image" Target="../media/image98.wmf"/><Relationship Id="rId4" Type="http://schemas.openxmlformats.org/officeDocument/2006/relationships/oleObject" Target="../embeddings/oleObject80.bin"/></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106.w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05.wmf"/><Relationship Id="rId5" Type="http://schemas.openxmlformats.org/officeDocument/2006/relationships/oleObject" Target="../embeddings/oleObject83.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85.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08.wmf"/></Relationships>
</file>

<file path=ppt/slides/_rels/slide49.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92.bin"/><Relationship Id="rId18" Type="http://schemas.openxmlformats.org/officeDocument/2006/relationships/image" Target="../media/image116.wmf"/><Relationship Id="rId3" Type="http://schemas.openxmlformats.org/officeDocument/2006/relationships/oleObject" Target="../embeddings/oleObject87.bin"/><Relationship Id="rId7" Type="http://schemas.openxmlformats.org/officeDocument/2006/relationships/oleObject" Target="../embeddings/oleObject89.bin"/><Relationship Id="rId12" Type="http://schemas.openxmlformats.org/officeDocument/2006/relationships/image" Target="../media/image113.wmf"/><Relationship Id="rId17" Type="http://schemas.openxmlformats.org/officeDocument/2006/relationships/oleObject" Target="../embeddings/oleObject94.bin"/><Relationship Id="rId2" Type="http://schemas.openxmlformats.org/officeDocument/2006/relationships/slideLayout" Target="../slideLayouts/slideLayout2.xml"/><Relationship Id="rId16" Type="http://schemas.openxmlformats.org/officeDocument/2006/relationships/image" Target="../media/image115.wmf"/><Relationship Id="rId20" Type="http://schemas.openxmlformats.org/officeDocument/2006/relationships/image" Target="../media/image117.wmf"/><Relationship Id="rId1" Type="http://schemas.openxmlformats.org/officeDocument/2006/relationships/vmlDrawing" Target="../drawings/vmlDrawing22.vml"/><Relationship Id="rId6" Type="http://schemas.openxmlformats.org/officeDocument/2006/relationships/image" Target="../media/image110.wmf"/><Relationship Id="rId11" Type="http://schemas.openxmlformats.org/officeDocument/2006/relationships/oleObject" Target="../embeddings/oleObject91.bin"/><Relationship Id="rId5" Type="http://schemas.openxmlformats.org/officeDocument/2006/relationships/oleObject" Target="../embeddings/oleObject88.bin"/><Relationship Id="rId15" Type="http://schemas.openxmlformats.org/officeDocument/2006/relationships/oleObject" Target="../embeddings/oleObject93.bin"/><Relationship Id="rId10" Type="http://schemas.openxmlformats.org/officeDocument/2006/relationships/image" Target="../media/image112.wmf"/><Relationship Id="rId19" Type="http://schemas.openxmlformats.org/officeDocument/2006/relationships/oleObject" Target="../embeddings/oleObject95.bin"/><Relationship Id="rId4" Type="http://schemas.openxmlformats.org/officeDocument/2006/relationships/image" Target="../media/image109.wmf"/><Relationship Id="rId9" Type="http://schemas.openxmlformats.org/officeDocument/2006/relationships/oleObject" Target="../embeddings/oleObject90.bin"/><Relationship Id="rId14" Type="http://schemas.openxmlformats.org/officeDocument/2006/relationships/image" Target="../media/image114.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19.wmf"/><Relationship Id="rId5" Type="http://schemas.openxmlformats.org/officeDocument/2006/relationships/oleObject" Target="../embeddings/oleObject97.bin"/><Relationship Id="rId10" Type="http://schemas.openxmlformats.org/officeDocument/2006/relationships/image" Target="../media/image121.wmf"/><Relationship Id="rId4" Type="http://schemas.openxmlformats.org/officeDocument/2006/relationships/image" Target="../media/image118.wmf"/><Relationship Id="rId9" Type="http://schemas.openxmlformats.org/officeDocument/2006/relationships/oleObject" Target="../embeddings/oleObject99.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23.wmf"/><Relationship Id="rId5" Type="http://schemas.openxmlformats.org/officeDocument/2006/relationships/oleObject" Target="../embeddings/oleObject101.bin"/><Relationship Id="rId4" Type="http://schemas.openxmlformats.org/officeDocument/2006/relationships/image" Target="../media/image122.wmf"/></Relationships>
</file>

<file path=ppt/slides/_rels/slide52.xml.rels><?xml version="1.0" encoding="UTF-8" standalone="yes"?>
<Relationships xmlns="http://schemas.openxmlformats.org/package/2006/relationships"><Relationship Id="rId8" Type="http://schemas.openxmlformats.org/officeDocument/2006/relationships/image" Target="../media/image126.wmf"/><Relationship Id="rId13" Type="http://schemas.openxmlformats.org/officeDocument/2006/relationships/oleObject" Target="../embeddings/oleObject107.bin"/><Relationship Id="rId18" Type="http://schemas.openxmlformats.org/officeDocument/2006/relationships/image" Target="../media/image122.wmf"/><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128.wmf"/><Relationship Id="rId17" Type="http://schemas.openxmlformats.org/officeDocument/2006/relationships/oleObject" Target="../embeddings/oleObject109.bin"/><Relationship Id="rId2" Type="http://schemas.openxmlformats.org/officeDocument/2006/relationships/slideLayout" Target="../slideLayouts/slideLayout2.xml"/><Relationship Id="rId16" Type="http://schemas.openxmlformats.org/officeDocument/2006/relationships/image" Target="../media/image130.wmf"/><Relationship Id="rId20" Type="http://schemas.openxmlformats.org/officeDocument/2006/relationships/image" Target="../media/image131.wmf"/><Relationship Id="rId1" Type="http://schemas.openxmlformats.org/officeDocument/2006/relationships/vmlDrawing" Target="../drawings/vmlDrawing25.vml"/><Relationship Id="rId6" Type="http://schemas.openxmlformats.org/officeDocument/2006/relationships/image" Target="../media/image125.wmf"/><Relationship Id="rId11" Type="http://schemas.openxmlformats.org/officeDocument/2006/relationships/oleObject" Target="../embeddings/oleObject106.bin"/><Relationship Id="rId5" Type="http://schemas.openxmlformats.org/officeDocument/2006/relationships/oleObject" Target="../embeddings/oleObject103.bin"/><Relationship Id="rId15" Type="http://schemas.openxmlformats.org/officeDocument/2006/relationships/oleObject" Target="../embeddings/oleObject108.bin"/><Relationship Id="rId10" Type="http://schemas.openxmlformats.org/officeDocument/2006/relationships/image" Target="../media/image127.wmf"/><Relationship Id="rId19" Type="http://schemas.openxmlformats.org/officeDocument/2006/relationships/oleObject" Target="../embeddings/oleObject110.bin"/><Relationship Id="rId4" Type="http://schemas.openxmlformats.org/officeDocument/2006/relationships/image" Target="../media/image124.wmf"/><Relationship Id="rId9" Type="http://schemas.openxmlformats.org/officeDocument/2006/relationships/oleObject" Target="../embeddings/oleObject105.bin"/><Relationship Id="rId14" Type="http://schemas.openxmlformats.org/officeDocument/2006/relationships/image" Target="../media/image129.wmf"/></Relationships>
</file>

<file path=ppt/slides/_rels/slide53.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33.wmf"/><Relationship Id="rId5" Type="http://schemas.openxmlformats.org/officeDocument/2006/relationships/oleObject" Target="../embeddings/oleObject112.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114.bin"/></Relationships>
</file>

<file path=ppt/slides/_rels/slide54.x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image" Target="../media/image140.w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37.wmf"/><Relationship Id="rId11" Type="http://schemas.openxmlformats.org/officeDocument/2006/relationships/oleObject" Target="../embeddings/oleObject119.bin"/><Relationship Id="rId5" Type="http://schemas.openxmlformats.org/officeDocument/2006/relationships/oleObject" Target="../embeddings/oleObject116.bin"/><Relationship Id="rId15" Type="http://schemas.openxmlformats.org/officeDocument/2006/relationships/image" Target="../media/image141.wmf"/><Relationship Id="rId10" Type="http://schemas.openxmlformats.org/officeDocument/2006/relationships/image" Target="../media/image139.wmf"/><Relationship Id="rId4" Type="http://schemas.openxmlformats.org/officeDocument/2006/relationships/image" Target="../media/image136.wmf"/><Relationship Id="rId9" Type="http://schemas.openxmlformats.org/officeDocument/2006/relationships/oleObject" Target="../embeddings/oleObject118.bin"/><Relationship Id="rId14" Type="http://schemas.openxmlformats.org/officeDocument/2006/relationships/oleObject" Target="../embeddings/oleObject121.bin"/></Relationships>
</file>

<file path=ppt/slides/_rels/slide55.x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oleObject" Target="../embeddings/oleObject127.bin"/><Relationship Id="rId18" Type="http://schemas.openxmlformats.org/officeDocument/2006/relationships/image" Target="../media/image149.wmf"/><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image" Target="../media/image146.wmf"/><Relationship Id="rId17" Type="http://schemas.openxmlformats.org/officeDocument/2006/relationships/oleObject" Target="../embeddings/oleObject129.bin"/><Relationship Id="rId2" Type="http://schemas.openxmlformats.org/officeDocument/2006/relationships/slideLayout" Target="../slideLayouts/slideLayout2.xml"/><Relationship Id="rId16" Type="http://schemas.openxmlformats.org/officeDocument/2006/relationships/image" Target="../media/image148.wmf"/><Relationship Id="rId1" Type="http://schemas.openxmlformats.org/officeDocument/2006/relationships/vmlDrawing" Target="../drawings/vmlDrawing28.vml"/><Relationship Id="rId6" Type="http://schemas.openxmlformats.org/officeDocument/2006/relationships/image" Target="../media/image143.wmf"/><Relationship Id="rId11" Type="http://schemas.openxmlformats.org/officeDocument/2006/relationships/oleObject" Target="../embeddings/oleObject126.bin"/><Relationship Id="rId5" Type="http://schemas.openxmlformats.org/officeDocument/2006/relationships/oleObject" Target="../embeddings/oleObject123.bin"/><Relationship Id="rId15" Type="http://schemas.openxmlformats.org/officeDocument/2006/relationships/oleObject" Target="../embeddings/oleObject128.bin"/><Relationship Id="rId10" Type="http://schemas.openxmlformats.org/officeDocument/2006/relationships/image" Target="../media/image145.wmf"/><Relationship Id="rId4" Type="http://schemas.openxmlformats.org/officeDocument/2006/relationships/image" Target="../media/image142.wmf"/><Relationship Id="rId9" Type="http://schemas.openxmlformats.org/officeDocument/2006/relationships/oleObject" Target="../embeddings/oleObject125.bin"/><Relationship Id="rId14" Type="http://schemas.openxmlformats.org/officeDocument/2006/relationships/image" Target="../media/image147.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130.bin"/><Relationship Id="rId7"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51.wmf"/><Relationship Id="rId5" Type="http://schemas.openxmlformats.org/officeDocument/2006/relationships/oleObject" Target="../embeddings/oleObject131.bin"/><Relationship Id="rId10" Type="http://schemas.openxmlformats.org/officeDocument/2006/relationships/image" Target="../media/image153.wmf"/><Relationship Id="rId4" Type="http://schemas.openxmlformats.org/officeDocument/2006/relationships/image" Target="../media/image150.wmf"/><Relationship Id="rId9" Type="http://schemas.openxmlformats.org/officeDocument/2006/relationships/oleObject" Target="../embeddings/oleObject133.bin"/></Relationships>
</file>

<file path=ppt/slides/_rels/slide58.x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oleObject" Target="../embeddings/oleObject139.bin"/><Relationship Id="rId3" Type="http://schemas.openxmlformats.org/officeDocument/2006/relationships/oleObject" Target="../embeddings/oleObject134.bin"/><Relationship Id="rId7" Type="http://schemas.openxmlformats.org/officeDocument/2006/relationships/oleObject" Target="../embeddings/oleObject136.bin"/><Relationship Id="rId12" Type="http://schemas.openxmlformats.org/officeDocument/2006/relationships/image" Target="../media/image158.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55.wmf"/><Relationship Id="rId11" Type="http://schemas.openxmlformats.org/officeDocument/2006/relationships/oleObject" Target="../embeddings/oleObject138.bin"/><Relationship Id="rId5" Type="http://schemas.openxmlformats.org/officeDocument/2006/relationships/oleObject" Target="../embeddings/oleObject135.bin"/><Relationship Id="rId10" Type="http://schemas.openxmlformats.org/officeDocument/2006/relationships/image" Target="../media/image157.wmf"/><Relationship Id="rId4" Type="http://schemas.openxmlformats.org/officeDocument/2006/relationships/image" Target="../media/image154.wmf"/><Relationship Id="rId9" Type="http://schemas.openxmlformats.org/officeDocument/2006/relationships/oleObject" Target="../embeddings/oleObject137.bin"/><Relationship Id="rId14" Type="http://schemas.openxmlformats.org/officeDocument/2006/relationships/image" Target="../media/image159.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140.bin"/><Relationship Id="rId7"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61.wmf"/><Relationship Id="rId5" Type="http://schemas.openxmlformats.org/officeDocument/2006/relationships/oleObject" Target="../embeddings/oleObject141.bin"/><Relationship Id="rId10" Type="http://schemas.openxmlformats.org/officeDocument/2006/relationships/image" Target="../media/image163.wmf"/><Relationship Id="rId4" Type="http://schemas.openxmlformats.org/officeDocument/2006/relationships/image" Target="../media/image160.wmf"/><Relationship Id="rId9" Type="http://schemas.openxmlformats.org/officeDocument/2006/relationships/oleObject" Target="../embeddings/oleObject143.bin"/></Relationships>
</file>

<file path=ppt/slides/_rels/slide61.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oleObject" Target="../embeddings/oleObject144.bin"/><Relationship Id="rId7" Type="http://schemas.openxmlformats.org/officeDocument/2006/relationships/oleObject" Target="../embeddings/oleObject146.bin"/><Relationship Id="rId12" Type="http://schemas.openxmlformats.org/officeDocument/2006/relationships/image" Target="../media/image169.png"/><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65.wmf"/><Relationship Id="rId11" Type="http://schemas.openxmlformats.org/officeDocument/2006/relationships/image" Target="../media/image168.png"/><Relationship Id="rId5" Type="http://schemas.openxmlformats.org/officeDocument/2006/relationships/oleObject" Target="../embeddings/oleObject145.bin"/><Relationship Id="rId10" Type="http://schemas.openxmlformats.org/officeDocument/2006/relationships/image" Target="../media/image167.wmf"/><Relationship Id="rId4" Type="http://schemas.openxmlformats.org/officeDocument/2006/relationships/image" Target="../media/image164.wmf"/><Relationship Id="rId9" Type="http://schemas.openxmlformats.org/officeDocument/2006/relationships/oleObject" Target="../embeddings/oleObject147.bin"/></Relationships>
</file>

<file path=ppt/slides/_rels/slide62.x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oleObject" Target="../embeddings/oleObject148.bin"/><Relationship Id="rId7"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71.wmf"/><Relationship Id="rId5" Type="http://schemas.openxmlformats.org/officeDocument/2006/relationships/oleObject" Target="../embeddings/oleObject149.bin"/><Relationship Id="rId10" Type="http://schemas.openxmlformats.org/officeDocument/2006/relationships/image" Target="../media/image173.wmf"/><Relationship Id="rId4" Type="http://schemas.openxmlformats.org/officeDocument/2006/relationships/image" Target="../media/image170.wmf"/><Relationship Id="rId9" Type="http://schemas.openxmlformats.org/officeDocument/2006/relationships/oleObject" Target="../embeddings/oleObject151.bin"/></Relationships>
</file>

<file path=ppt/slides/_rels/slide63.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oleObject" Target="../embeddings/oleObject152.bin"/><Relationship Id="rId7"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76.wmf"/><Relationship Id="rId4" Type="http://schemas.openxmlformats.org/officeDocument/2006/relationships/image" Target="../media/image174.wmf"/><Relationship Id="rId9" Type="http://schemas.openxmlformats.org/officeDocument/2006/relationships/oleObject" Target="../embeddings/oleObject154.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78.wmf"/><Relationship Id="rId5" Type="http://schemas.openxmlformats.org/officeDocument/2006/relationships/oleObject" Target="../embeddings/oleObject156.bin"/><Relationship Id="rId4" Type="http://schemas.openxmlformats.org/officeDocument/2006/relationships/image" Target="../media/image177.wmf"/></Relationships>
</file>

<file path=ppt/slides/_rels/slide6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59.bin"/><Relationship Id="rId13" Type="http://schemas.openxmlformats.org/officeDocument/2006/relationships/image" Target="../media/image184.wmf"/><Relationship Id="rId18" Type="http://schemas.openxmlformats.org/officeDocument/2006/relationships/oleObject" Target="../embeddings/oleObject164.bin"/><Relationship Id="rId3" Type="http://schemas.openxmlformats.org/officeDocument/2006/relationships/notesSlide" Target="../notesSlides/notesSlide4.xml"/><Relationship Id="rId7" Type="http://schemas.openxmlformats.org/officeDocument/2006/relationships/image" Target="../media/image181.wmf"/><Relationship Id="rId12" Type="http://schemas.openxmlformats.org/officeDocument/2006/relationships/oleObject" Target="../embeddings/oleObject161.bin"/><Relationship Id="rId17" Type="http://schemas.openxmlformats.org/officeDocument/2006/relationships/image" Target="../media/image186.wmf"/><Relationship Id="rId2" Type="http://schemas.openxmlformats.org/officeDocument/2006/relationships/slideLayout" Target="../slideLayouts/slideLayout2.xml"/><Relationship Id="rId16" Type="http://schemas.openxmlformats.org/officeDocument/2006/relationships/oleObject" Target="../embeddings/oleObject163.bin"/><Relationship Id="rId1" Type="http://schemas.openxmlformats.org/officeDocument/2006/relationships/vmlDrawing" Target="../drawings/vmlDrawing36.vml"/><Relationship Id="rId6" Type="http://schemas.openxmlformats.org/officeDocument/2006/relationships/oleObject" Target="../embeddings/oleObject158.bin"/><Relationship Id="rId11" Type="http://schemas.openxmlformats.org/officeDocument/2006/relationships/image" Target="../media/image183.wmf"/><Relationship Id="rId5" Type="http://schemas.openxmlformats.org/officeDocument/2006/relationships/image" Target="../media/image180.wmf"/><Relationship Id="rId15" Type="http://schemas.openxmlformats.org/officeDocument/2006/relationships/image" Target="../media/image185.wmf"/><Relationship Id="rId10" Type="http://schemas.openxmlformats.org/officeDocument/2006/relationships/oleObject" Target="../embeddings/oleObject160.bin"/><Relationship Id="rId19" Type="http://schemas.openxmlformats.org/officeDocument/2006/relationships/image" Target="../media/image187.wmf"/><Relationship Id="rId4" Type="http://schemas.openxmlformats.org/officeDocument/2006/relationships/oleObject" Target="../embeddings/oleObject157.bin"/><Relationship Id="rId9" Type="http://schemas.openxmlformats.org/officeDocument/2006/relationships/image" Target="../media/image182.wmf"/><Relationship Id="rId14" Type="http://schemas.openxmlformats.org/officeDocument/2006/relationships/oleObject" Target="../embeddings/oleObject16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67.bin"/><Relationship Id="rId13" Type="http://schemas.openxmlformats.org/officeDocument/2006/relationships/image" Target="../media/image191.wmf"/><Relationship Id="rId3" Type="http://schemas.openxmlformats.org/officeDocument/2006/relationships/notesSlide" Target="../notesSlides/notesSlide5.xml"/><Relationship Id="rId7" Type="http://schemas.openxmlformats.org/officeDocument/2006/relationships/image" Target="../media/image188.wmf"/><Relationship Id="rId12"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66.bin"/><Relationship Id="rId11" Type="http://schemas.openxmlformats.org/officeDocument/2006/relationships/image" Target="../media/image190.wmf"/><Relationship Id="rId5" Type="http://schemas.openxmlformats.org/officeDocument/2006/relationships/image" Target="../media/image180.wmf"/><Relationship Id="rId15" Type="http://schemas.openxmlformats.org/officeDocument/2006/relationships/image" Target="../media/image192.wmf"/><Relationship Id="rId10" Type="http://schemas.openxmlformats.org/officeDocument/2006/relationships/oleObject" Target="../embeddings/oleObject168.bin"/><Relationship Id="rId4" Type="http://schemas.openxmlformats.org/officeDocument/2006/relationships/oleObject" Target="../embeddings/oleObject165.bin"/><Relationship Id="rId9" Type="http://schemas.openxmlformats.org/officeDocument/2006/relationships/image" Target="../media/image189.wmf"/><Relationship Id="rId14" Type="http://schemas.openxmlformats.org/officeDocument/2006/relationships/oleObject" Target="../embeddings/oleObject170.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65.bin"/><Relationship Id="rId3" Type="http://schemas.openxmlformats.org/officeDocument/2006/relationships/notesSlide" Target="../notesSlides/notesSlide6.xml"/><Relationship Id="rId7" Type="http://schemas.openxmlformats.org/officeDocument/2006/relationships/image" Target="../media/image188.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72.bin"/><Relationship Id="rId5" Type="http://schemas.openxmlformats.org/officeDocument/2006/relationships/image" Target="../media/image180.wmf"/><Relationship Id="rId4" Type="http://schemas.openxmlformats.org/officeDocument/2006/relationships/oleObject" Target="../embeddings/oleObject171.bin"/><Relationship Id="rId9" Type="http://schemas.openxmlformats.org/officeDocument/2006/relationships/oleObject" Target="../embeddings/oleObject166.bin"/></Relationships>
</file>

<file path=ppt/slides/_rels/slide72.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notesSlide" Target="../notesSlides/notesSlide7.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93.png"/><Relationship Id="rId5" Type="http://schemas.openxmlformats.org/officeDocument/2006/relationships/image" Target="../media/image180.wmf"/><Relationship Id="rId4" Type="http://schemas.openxmlformats.org/officeDocument/2006/relationships/oleObject" Target="../embeddings/oleObject173.bin"/><Relationship Id="rId9" Type="http://schemas.openxmlformats.org/officeDocument/2006/relationships/image" Target="../media/image196.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76.bin"/><Relationship Id="rId3" Type="http://schemas.openxmlformats.org/officeDocument/2006/relationships/notesSlide" Target="../notesSlides/notesSlide8.xml"/><Relationship Id="rId7" Type="http://schemas.openxmlformats.org/officeDocument/2006/relationships/image" Target="../media/image197.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75.bin"/><Relationship Id="rId5" Type="http://schemas.openxmlformats.org/officeDocument/2006/relationships/image" Target="../media/image180.wmf"/><Relationship Id="rId4" Type="http://schemas.openxmlformats.org/officeDocument/2006/relationships/oleObject" Target="../embeddings/oleObject174.bin"/><Relationship Id="rId9" Type="http://schemas.openxmlformats.org/officeDocument/2006/relationships/image" Target="../media/image198.wmf"/></Relationships>
</file>

<file path=ppt/slides/_rels/slide74.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notesSlide" Target="../notesSlides/notesSlide9.xml"/><Relationship Id="rId7"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178.bin"/><Relationship Id="rId11" Type="http://schemas.openxmlformats.org/officeDocument/2006/relationships/oleObject" Target="../embeddings/oleObject181.bin"/><Relationship Id="rId5" Type="http://schemas.openxmlformats.org/officeDocument/2006/relationships/image" Target="../media/image199.wmf"/><Relationship Id="rId10" Type="http://schemas.openxmlformats.org/officeDocument/2006/relationships/image" Target="../media/image201.wmf"/><Relationship Id="rId4" Type="http://schemas.openxmlformats.org/officeDocument/2006/relationships/oleObject" Target="../embeddings/oleObject177.bin"/><Relationship Id="rId9" Type="http://schemas.openxmlformats.org/officeDocument/2006/relationships/oleObject" Target="../embeddings/oleObject180.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02.png"/><Relationship Id="rId5" Type="http://schemas.openxmlformats.org/officeDocument/2006/relationships/image" Target="../media/image199.wmf"/><Relationship Id="rId4" Type="http://schemas.openxmlformats.org/officeDocument/2006/relationships/oleObject" Target="../embeddings/oleObject182.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85.bin"/><Relationship Id="rId3" Type="http://schemas.openxmlformats.org/officeDocument/2006/relationships/notesSlide" Target="../notesSlides/notesSlide11.xml"/><Relationship Id="rId7" Type="http://schemas.openxmlformats.org/officeDocument/2006/relationships/image" Target="../media/image180.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184.bin"/><Relationship Id="rId5" Type="http://schemas.openxmlformats.org/officeDocument/2006/relationships/image" Target="../media/image199.wmf"/><Relationship Id="rId4" Type="http://schemas.openxmlformats.org/officeDocument/2006/relationships/oleObject" Target="../embeddings/oleObject183.bin"/><Relationship Id="rId9" Type="http://schemas.openxmlformats.org/officeDocument/2006/relationships/image" Target="../media/image203.wmf"/></Relationships>
</file>

<file path=ppt/slides/_rels/slide7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7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7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7DADD09-8336-4D4B-8B6F-9859085A8B64}"/>
              </a:ext>
            </a:extLst>
          </p:cNvPr>
          <p:cNvSpPr txBox="1">
            <a:spLocks noChangeArrowheads="1"/>
          </p:cNvSpPr>
          <p:nvPr/>
        </p:nvSpPr>
        <p:spPr bwMode="auto">
          <a:xfrm>
            <a:off x="801996" y="1111994"/>
            <a:ext cx="1065489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400">
                <a:solidFill>
                  <a:schemeClr val="tx2"/>
                </a:solidFill>
                <a:latin typeface="Calibri" panose="020F0502020204030204" pitchFamily="34" charset="0"/>
                <a:ea typeface="+mj-ea"/>
                <a:cs typeface="+mj-cs"/>
              </a:defRPr>
            </a:lvl1pPr>
            <a:lvl2pPr algn="l" rtl="0" eaLnBrk="0" fontAlgn="base" hangingPunct="0">
              <a:spcBef>
                <a:spcPct val="0"/>
              </a:spcBef>
              <a:spcAft>
                <a:spcPct val="0"/>
              </a:spcAft>
              <a:defRPr sz="3400">
                <a:solidFill>
                  <a:schemeClr val="tx2"/>
                </a:solidFill>
                <a:latin typeface="Calibri" panose="020F0502020204030204" pitchFamily="34" charset="0"/>
              </a:defRPr>
            </a:lvl2pPr>
            <a:lvl3pPr algn="l" rtl="0" eaLnBrk="0" fontAlgn="base" hangingPunct="0">
              <a:spcBef>
                <a:spcPct val="0"/>
              </a:spcBef>
              <a:spcAft>
                <a:spcPct val="0"/>
              </a:spcAft>
              <a:defRPr sz="3400">
                <a:solidFill>
                  <a:schemeClr val="tx2"/>
                </a:solidFill>
                <a:latin typeface="Calibri" panose="020F0502020204030204" pitchFamily="34" charset="0"/>
              </a:defRPr>
            </a:lvl3pPr>
            <a:lvl4pPr algn="l" rtl="0" eaLnBrk="0" fontAlgn="base" hangingPunct="0">
              <a:spcBef>
                <a:spcPct val="0"/>
              </a:spcBef>
              <a:spcAft>
                <a:spcPct val="0"/>
              </a:spcAft>
              <a:defRPr sz="3400">
                <a:solidFill>
                  <a:schemeClr val="tx2"/>
                </a:solidFill>
                <a:latin typeface="Calibri" panose="020F0502020204030204" pitchFamily="34" charset="0"/>
              </a:defRPr>
            </a:lvl4pPr>
            <a:lvl5pPr algn="l" rtl="0" eaLnBrk="0" fontAlgn="base" hangingPunct="0">
              <a:spcBef>
                <a:spcPct val="0"/>
              </a:spcBef>
              <a:spcAft>
                <a:spcPct val="0"/>
              </a:spcAft>
              <a:defRPr sz="3400">
                <a:solidFill>
                  <a:schemeClr val="tx2"/>
                </a:solidFill>
                <a:latin typeface="Calibri" panose="020F0502020204030204" pitchFamily="34"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pPr algn="ctr"/>
            <a:r>
              <a:rPr lang="en-US" altLang="zh-CN" sz="4000" dirty="0">
                <a:latin typeface="Calibri" panose="020F0502020204030204" pitchFamily="34" charset="0"/>
                <a:ea typeface="宋体" panose="02010600030101010101" pitchFamily="2" charset="-122"/>
              </a:rPr>
              <a:t>Chapter </a:t>
            </a:r>
            <a:r>
              <a:rPr lang="en-US" altLang="zh-CN" sz="4000" dirty="0">
                <a:ea typeface="宋体" panose="02010600030101010101" pitchFamily="2" charset="-122"/>
              </a:rPr>
              <a:t>10</a:t>
            </a:r>
            <a:br>
              <a:rPr lang="en-US" altLang="zh-CN" sz="4000" dirty="0">
                <a:latin typeface="Calibri" panose="020F0502020204030204" pitchFamily="34" charset="0"/>
                <a:ea typeface="宋体" panose="02010600030101010101" pitchFamily="2" charset="-122"/>
              </a:rPr>
            </a:br>
            <a:r>
              <a:rPr lang="en-US" altLang="zh-CN" sz="4000" dirty="0">
                <a:latin typeface="Calibri" panose="020F0502020204030204" pitchFamily="34" charset="0"/>
                <a:ea typeface="宋体" panose="02010600030101010101" pitchFamily="2" charset="-122"/>
              </a:rPr>
              <a:t>Imaging Model and Camera Calibration</a:t>
            </a:r>
            <a:endParaRPr lang="en-US" altLang="zh-CN" sz="4000" dirty="0">
              <a:ea typeface="宋体" panose="02010600030101010101" pitchFamily="2" charset="-122"/>
            </a:endParaRPr>
          </a:p>
        </p:txBody>
      </p:sp>
      <p:sp>
        <p:nvSpPr>
          <p:cNvPr id="7" name="Rectangle 2">
            <a:extLst>
              <a:ext uri="{FF2B5EF4-FFF2-40B4-BE49-F238E27FC236}">
                <a16:creationId xmlns:a16="http://schemas.microsoft.com/office/drawing/2014/main" id="{C79FED96-2AE0-4303-8DA5-D15B6A3AAC2C}"/>
              </a:ext>
            </a:extLst>
          </p:cNvPr>
          <p:cNvSpPr txBox="1">
            <a:spLocks noChangeArrowheads="1"/>
          </p:cNvSpPr>
          <p:nvPr/>
        </p:nvSpPr>
        <p:spPr bwMode="auto">
          <a:xfrm>
            <a:off x="2957942" y="3612204"/>
            <a:ext cx="634300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Prof. Lin ZHANG</a:t>
            </a:r>
          </a:p>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School of Computer Science and Technology</a:t>
            </a:r>
          </a:p>
          <a:p>
            <a:pPr algn="ctr">
              <a:spcBef>
                <a:spcPct val="0"/>
              </a:spcBef>
            </a:pPr>
            <a:r>
              <a:rPr lang="en-US" altLang="zh-CN" sz="2600" dirty="0">
                <a:solidFill>
                  <a:schemeClr val="tx2"/>
                </a:solidFill>
                <a:latin typeface="Calibri" panose="020F0502020204030204" pitchFamily="34" charset="0"/>
                <a:ea typeface="宋体" panose="02010600030101010101" pitchFamily="2" charset="-122"/>
              </a:rPr>
              <a:t>Tongji University</a:t>
            </a:r>
          </a:p>
        </p:txBody>
      </p:sp>
    </p:spTree>
  </p:cSld>
  <p:clrMapOvr>
    <a:masterClrMapping/>
  </p:clrMapOvr>
  <p:transition advTm="711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6" name="Rectangle 3"/>
          <p:cNvSpPr txBox="1">
            <a:spLocks noChangeArrowheads="1"/>
          </p:cNvSpPr>
          <p:nvPr/>
        </p:nvSpPr>
        <p:spPr bwMode="auto">
          <a:xfrm>
            <a:off x="122238" y="858414"/>
            <a:ext cx="11373076" cy="3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To model the image formation process, 4 coordinate systems are required</a:t>
            </a:r>
          </a:p>
          <a:p>
            <a:pPr lvl="2">
              <a:buFontTx/>
              <a:buChar char="•"/>
            </a:pPr>
            <a:r>
              <a:rPr lang="en-US" altLang="zh-CN" dirty="0">
                <a:ea typeface="ＭＳ Ｐゴシック" panose="020B0600070205080204" pitchFamily="34" charset="-128"/>
              </a:rPr>
              <a:t>World coordinate system (3D space)</a:t>
            </a:r>
          </a:p>
          <a:p>
            <a:pPr lvl="2">
              <a:buFontTx/>
              <a:buChar char="•"/>
            </a:pPr>
            <a:r>
              <a:rPr lang="en-US" altLang="zh-CN" dirty="0">
                <a:ea typeface="ＭＳ Ｐゴシック" panose="020B0600070205080204" pitchFamily="34" charset="-128"/>
              </a:rPr>
              <a:t>Camera coordinate system (3D space)</a:t>
            </a:r>
          </a:p>
          <a:p>
            <a:pPr lvl="2">
              <a:buFontTx/>
              <a:buChar char="•"/>
            </a:pPr>
            <a:r>
              <a:rPr lang="en-US" altLang="zh-CN" dirty="0">
                <a:ea typeface="ＭＳ Ｐゴシック" panose="020B0600070205080204" pitchFamily="34" charset="-128"/>
              </a:rPr>
              <a:t>Retinal coordinate system (2D space)</a:t>
            </a:r>
          </a:p>
          <a:p>
            <a:pPr lvl="2">
              <a:buFontTx/>
              <a:buChar char="•"/>
            </a:pPr>
            <a:r>
              <a:rPr lang="en-US" altLang="zh-CN" b="1" dirty="0">
                <a:solidFill>
                  <a:srgbClr val="0070C0"/>
                </a:solidFill>
                <a:ea typeface="ＭＳ Ｐゴシック" panose="020B0600070205080204" pitchFamily="34" charset="-128"/>
              </a:rPr>
              <a:t>Normalized retinal coordinate system (2D space)</a:t>
            </a:r>
          </a:p>
          <a:p>
            <a:pPr lvl="2">
              <a:buFontTx/>
              <a:buChar char="•"/>
            </a:pPr>
            <a:r>
              <a:rPr lang="en-US" altLang="zh-CN" dirty="0">
                <a:ea typeface="ＭＳ Ｐゴシック" panose="020B0600070205080204" pitchFamily="34" charset="-128"/>
              </a:rPr>
              <a:t>Pixel coordinate system (2D space)</a:t>
            </a:r>
          </a:p>
        </p:txBody>
      </p:sp>
    </p:spTree>
    <p:extLst>
      <p:ext uri="{BB962C8B-B14F-4D97-AF65-F5344CB8AC3E}">
        <p14:creationId xmlns:p14="http://schemas.microsoft.com/office/powerpoint/2010/main" val="1877757813"/>
      </p:ext>
    </p:extLst>
  </p:cSld>
  <p:clrMapOvr>
    <a:masterClrMapping/>
  </p:clrMapOvr>
  <p:transition advTm="12526"/>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6" name="Rectangle 3"/>
          <p:cNvSpPr txBox="1">
            <a:spLocks noChangeArrowheads="1"/>
          </p:cNvSpPr>
          <p:nvPr/>
        </p:nvSpPr>
        <p:spPr bwMode="auto">
          <a:xfrm>
            <a:off x="122238" y="858414"/>
            <a:ext cx="11373076" cy="3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From the world CS to the camera CS</a:t>
            </a:r>
          </a:p>
          <a:p>
            <a:pPr lvl="1" algn="just"/>
            <a:endParaRPr lang="en-US" altLang="zh-CN" dirty="0">
              <a:ea typeface="ＭＳ Ｐゴシック" panose="020B0600070205080204" pitchFamily="34" charset="-128"/>
            </a:endParaRPr>
          </a:p>
        </p:txBody>
      </p:sp>
      <p:graphicFrame>
        <p:nvGraphicFramePr>
          <p:cNvPr id="4" name="Object 12"/>
          <p:cNvGraphicFramePr>
            <a:graphicFrameLocks noChangeAspect="1"/>
          </p:cNvGraphicFramePr>
          <p:nvPr/>
        </p:nvGraphicFramePr>
        <p:xfrm>
          <a:off x="906463" y="1549400"/>
          <a:ext cx="1989137" cy="673100"/>
        </p:xfrm>
        <a:graphic>
          <a:graphicData uri="http://schemas.openxmlformats.org/presentationml/2006/ole">
            <mc:AlternateContent xmlns:mc="http://schemas.openxmlformats.org/markup-compatibility/2006">
              <mc:Choice xmlns:v="urn:schemas-microsoft-com:vml" Requires="v">
                <p:oleObj spid="_x0000_s77334" name="Equation" r:id="rId3" imgW="710891" imgH="241195" progId="Equation.DSMT4">
                  <p:embed/>
                </p:oleObj>
              </mc:Choice>
              <mc:Fallback>
                <p:oleObj name="Equation" r:id="rId3" imgW="710891" imgH="24119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1549400"/>
                        <a:ext cx="1989137"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4"/>
          <p:cNvSpPr txBox="1">
            <a:spLocks noChangeArrowheads="1"/>
          </p:cNvSpPr>
          <p:nvPr/>
        </p:nvSpPr>
        <p:spPr bwMode="auto">
          <a:xfrm>
            <a:off x="2819400" y="1685925"/>
            <a:ext cx="53133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a:ea typeface="宋体" panose="02010600030101010101" pitchFamily="2" charset="-122"/>
              </a:rPr>
              <a:t>is a 3D point represented in the WCS </a:t>
            </a:r>
          </a:p>
        </p:txBody>
      </p:sp>
      <p:sp>
        <p:nvSpPr>
          <p:cNvPr id="8" name="Text Box 4"/>
          <p:cNvSpPr txBox="1">
            <a:spLocks noChangeArrowheads="1"/>
          </p:cNvSpPr>
          <p:nvPr/>
        </p:nvSpPr>
        <p:spPr bwMode="auto">
          <a:xfrm>
            <a:off x="869950" y="2282825"/>
            <a:ext cx="53133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a:ea typeface="宋体" panose="02010600030101010101" pitchFamily="2" charset="-122"/>
              </a:rPr>
              <a:t>In the camera CS, it is represented as,</a:t>
            </a:r>
          </a:p>
        </p:txBody>
      </p:sp>
      <p:graphicFrame>
        <p:nvGraphicFramePr>
          <p:cNvPr id="9" name="Object 12"/>
          <p:cNvGraphicFramePr>
            <a:graphicFrameLocks noChangeAspect="1"/>
          </p:cNvGraphicFramePr>
          <p:nvPr>
            <p:extLst>
              <p:ext uri="{D42A27DB-BD31-4B8C-83A1-F6EECF244321}">
                <p14:modId xmlns:p14="http://schemas.microsoft.com/office/powerpoint/2010/main" val="4141820588"/>
              </p:ext>
            </p:extLst>
          </p:nvPr>
        </p:nvGraphicFramePr>
        <p:xfrm>
          <a:off x="873125" y="2895600"/>
          <a:ext cx="2841625" cy="1665288"/>
        </p:xfrm>
        <a:graphic>
          <a:graphicData uri="http://schemas.openxmlformats.org/presentationml/2006/ole">
            <mc:AlternateContent xmlns:mc="http://schemas.openxmlformats.org/markup-compatibility/2006">
              <mc:Choice xmlns:v="urn:schemas-microsoft-com:vml" Requires="v">
                <p:oleObj spid="_x0000_s77335" name="Equation" r:id="rId5" imgW="1015920" imgH="596880" progId="Equation.DSMT4">
                  <p:embed/>
                </p:oleObj>
              </mc:Choice>
              <mc:Fallback>
                <p:oleObj name="Equation" r:id="rId5" imgW="1015920" imgH="596880" progId="Equation.DSMT4">
                  <p:embed/>
                  <p:pic>
                    <p:nvPicPr>
                      <p:cNvPr id="0" name=""/>
                      <p:cNvPicPr>
                        <a:picLocks noChangeAspect="1" noChangeArrowheads="1"/>
                      </p:cNvPicPr>
                      <p:nvPr/>
                    </p:nvPicPr>
                    <p:blipFill>
                      <a:blip r:embed="rId6"/>
                      <a:srcRect/>
                      <a:stretch>
                        <a:fillRect/>
                      </a:stretch>
                    </p:blipFill>
                    <p:spPr bwMode="auto">
                      <a:xfrm>
                        <a:off x="873125" y="2895600"/>
                        <a:ext cx="2841625" cy="166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4"/>
          <p:cNvSpPr txBox="1">
            <a:spLocks noChangeArrowheads="1"/>
          </p:cNvSpPr>
          <p:nvPr/>
        </p:nvSpPr>
        <p:spPr bwMode="auto">
          <a:xfrm>
            <a:off x="688975" y="4938713"/>
            <a:ext cx="33782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a            rotation matrix (orthogonal, </a:t>
            </a:r>
            <a:r>
              <a:rPr lang="en-US" altLang="zh-CN" sz="2000" dirty="0" err="1">
                <a:latin typeface="Times New Roman" panose="02020603050405020304" pitchFamily="18" charset="0"/>
                <a:ea typeface="宋体" panose="02010600030101010101" pitchFamily="2" charset="-122"/>
                <a:cs typeface="Times New Roman" panose="02020603050405020304" pitchFamily="18" charset="0"/>
              </a:rPr>
              <a:t>det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)=1</a:t>
            </a:r>
            <a:r>
              <a:rPr lang="en-US" altLang="zh-CN" sz="2000" dirty="0">
                <a:ea typeface="宋体" panose="02010600030101010101" pitchFamily="2" charset="-122"/>
              </a:rPr>
              <a:t>)</a:t>
            </a:r>
          </a:p>
        </p:txBody>
      </p:sp>
      <p:cxnSp>
        <p:nvCxnSpPr>
          <p:cNvPr id="11" name="曲线连接符 10"/>
          <p:cNvCxnSpPr>
            <a:stCxn id="10" idx="0"/>
          </p:cNvCxnSpPr>
          <p:nvPr/>
        </p:nvCxnSpPr>
        <p:spPr bwMode="auto">
          <a:xfrm rot="16200000" flipV="1">
            <a:off x="1766094" y="4326732"/>
            <a:ext cx="1041400" cy="182562"/>
          </a:xfrm>
          <a:prstGeom prst="curvedConnector3">
            <a:avLst/>
          </a:prstGeom>
          <a:solidFill>
            <a:schemeClr val="accent1"/>
          </a:solidFill>
          <a:ln w="254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2" name="Object 12"/>
          <p:cNvGraphicFramePr>
            <a:graphicFrameLocks noChangeAspect="1"/>
          </p:cNvGraphicFramePr>
          <p:nvPr/>
        </p:nvGraphicFramePr>
        <p:xfrm>
          <a:off x="950913" y="4989513"/>
          <a:ext cx="604837" cy="346075"/>
        </p:xfrm>
        <a:graphic>
          <a:graphicData uri="http://schemas.openxmlformats.org/presentationml/2006/ole">
            <mc:AlternateContent xmlns:mc="http://schemas.openxmlformats.org/markup-compatibility/2006">
              <mc:Choice xmlns:v="urn:schemas-microsoft-com:vml" Requires="v">
                <p:oleObj spid="_x0000_s77336" name="Equation" r:id="rId7" imgW="266469" imgH="152268" progId="Equation.DSMT4">
                  <p:embed/>
                </p:oleObj>
              </mc:Choice>
              <mc:Fallback>
                <p:oleObj name="Equation" r:id="rId7" imgW="266469" imgH="15226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913" y="4989513"/>
                        <a:ext cx="60483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4"/>
          <p:cNvSpPr txBox="1">
            <a:spLocks noChangeArrowheads="1"/>
          </p:cNvSpPr>
          <p:nvPr/>
        </p:nvSpPr>
        <p:spPr bwMode="auto">
          <a:xfrm>
            <a:off x="3457575" y="4467225"/>
            <a:ext cx="3378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a:ea typeface="宋体" panose="02010600030101010101" pitchFamily="2" charset="-122"/>
              </a:rPr>
              <a:t>a           translation vector</a:t>
            </a:r>
          </a:p>
        </p:txBody>
      </p:sp>
      <p:graphicFrame>
        <p:nvGraphicFramePr>
          <p:cNvPr id="14" name="Object 12"/>
          <p:cNvGraphicFramePr>
            <a:graphicFrameLocks noChangeAspect="1"/>
          </p:cNvGraphicFramePr>
          <p:nvPr/>
        </p:nvGraphicFramePr>
        <p:xfrm>
          <a:off x="3724275" y="4503738"/>
          <a:ext cx="547688" cy="346075"/>
        </p:xfrm>
        <a:graphic>
          <a:graphicData uri="http://schemas.openxmlformats.org/presentationml/2006/ole">
            <mc:AlternateContent xmlns:mc="http://schemas.openxmlformats.org/markup-compatibility/2006">
              <mc:Choice xmlns:v="urn:schemas-microsoft-com:vml" Requires="v">
                <p:oleObj spid="_x0000_s77337" name="Equation" r:id="rId9" imgW="241195" imgH="152334" progId="Equation.DSMT4">
                  <p:embed/>
                </p:oleObj>
              </mc:Choice>
              <mc:Fallback>
                <p:oleObj name="Equation" r:id="rId9" imgW="241195" imgH="15233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4275" y="4503738"/>
                        <a:ext cx="5476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5" name="曲线连接符 14"/>
          <p:cNvCxnSpPr>
            <a:stCxn id="13" idx="0"/>
          </p:cNvCxnSpPr>
          <p:nvPr/>
        </p:nvCxnSpPr>
        <p:spPr bwMode="auto">
          <a:xfrm rot="16200000" flipV="1">
            <a:off x="4052094" y="3372644"/>
            <a:ext cx="739775" cy="1449387"/>
          </a:xfrm>
          <a:prstGeom prst="curvedConnector2">
            <a:avLst/>
          </a:prstGeom>
          <a:solidFill>
            <a:schemeClr val="accent1"/>
          </a:solidFill>
          <a:ln w="254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组合 2"/>
          <p:cNvGrpSpPr/>
          <p:nvPr/>
        </p:nvGrpSpPr>
        <p:grpSpPr>
          <a:xfrm>
            <a:off x="5252719" y="2767013"/>
            <a:ext cx="5599762" cy="2903368"/>
            <a:chOff x="5252719" y="2767013"/>
            <a:chExt cx="5599762" cy="2903368"/>
          </a:xfrm>
        </p:grpSpPr>
        <p:graphicFrame>
          <p:nvGraphicFramePr>
            <p:cNvPr id="16" name="Object 12"/>
            <p:cNvGraphicFramePr>
              <a:graphicFrameLocks noChangeAspect="1"/>
            </p:cNvGraphicFramePr>
            <p:nvPr>
              <p:extLst>
                <p:ext uri="{D42A27DB-BD31-4B8C-83A1-F6EECF244321}">
                  <p14:modId xmlns:p14="http://schemas.microsoft.com/office/powerpoint/2010/main" val="1228427168"/>
                </p:ext>
              </p:extLst>
            </p:nvPr>
          </p:nvGraphicFramePr>
          <p:xfrm>
            <a:off x="6872288" y="2767013"/>
            <a:ext cx="3340100" cy="2232025"/>
          </p:xfrm>
          <a:graphic>
            <a:graphicData uri="http://schemas.openxmlformats.org/presentationml/2006/ole">
              <mc:AlternateContent xmlns:mc="http://schemas.openxmlformats.org/markup-compatibility/2006">
                <mc:Choice xmlns:v="urn:schemas-microsoft-com:vml" Requires="v">
                  <p:oleObj spid="_x0000_s77338" name="Equation" r:id="rId11" imgW="1193760" imgH="799920" progId="Equation.DSMT4">
                    <p:embed/>
                  </p:oleObj>
                </mc:Choice>
                <mc:Fallback>
                  <p:oleObj name="Equation" r:id="rId11" imgW="1193760" imgH="799920" progId="Equation.DSMT4">
                    <p:embed/>
                    <p:pic>
                      <p:nvPicPr>
                        <p:cNvPr id="0" name=""/>
                        <p:cNvPicPr>
                          <a:picLocks noChangeAspect="1" noChangeArrowheads="1"/>
                        </p:cNvPicPr>
                        <p:nvPr/>
                      </p:nvPicPr>
                      <p:blipFill>
                        <a:blip r:embed="rId12"/>
                        <a:srcRect/>
                        <a:stretch>
                          <a:fillRect/>
                        </a:stretch>
                      </p:blipFill>
                      <p:spPr bwMode="auto">
                        <a:xfrm>
                          <a:off x="6872288" y="2767013"/>
                          <a:ext cx="3340100" cy="223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右箭头 1"/>
            <p:cNvSpPr>
              <a:spLocks noChangeArrowheads="1"/>
            </p:cNvSpPr>
            <p:nvPr/>
          </p:nvSpPr>
          <p:spPr bwMode="auto">
            <a:xfrm>
              <a:off x="5252719" y="3562350"/>
              <a:ext cx="1658937" cy="331788"/>
            </a:xfrm>
            <a:prstGeom prst="rightArrow">
              <a:avLst>
                <a:gd name="adj1" fmla="val 50000"/>
                <a:gd name="adj2" fmla="val 5000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19" name="Text Box 4"/>
            <p:cNvSpPr txBox="1">
              <a:spLocks noChangeArrowheads="1"/>
            </p:cNvSpPr>
            <p:nvPr/>
          </p:nvSpPr>
          <p:spPr bwMode="auto">
            <a:xfrm>
              <a:off x="10116499" y="3606800"/>
              <a:ext cx="7207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a:ea typeface="宋体" panose="02010600030101010101" pitchFamily="2" charset="-122"/>
                </a:rPr>
                <a:t>(1)</a:t>
              </a:r>
            </a:p>
          </p:txBody>
        </p:sp>
        <p:sp>
          <p:nvSpPr>
            <p:cNvPr id="20" name="Text Box 4"/>
            <p:cNvSpPr txBox="1">
              <a:spLocks noChangeArrowheads="1"/>
            </p:cNvSpPr>
            <p:nvPr/>
          </p:nvSpPr>
          <p:spPr bwMode="auto">
            <a:xfrm>
              <a:off x="8916341" y="4962495"/>
              <a:ext cx="19361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(normalized homogeneous)</a:t>
              </a:r>
            </a:p>
          </p:txBody>
        </p:sp>
        <p:sp>
          <p:nvSpPr>
            <p:cNvPr id="21" name="Text Box 4"/>
            <p:cNvSpPr txBox="1">
              <a:spLocks noChangeArrowheads="1"/>
            </p:cNvSpPr>
            <p:nvPr/>
          </p:nvSpPr>
          <p:spPr bwMode="auto">
            <a:xfrm>
              <a:off x="6506985" y="4962495"/>
              <a:ext cx="21447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(inhomogeneous)</a:t>
              </a:r>
            </a:p>
          </p:txBody>
        </p:sp>
      </p:grpSp>
    </p:spTree>
    <p:extLst>
      <p:ext uri="{BB962C8B-B14F-4D97-AF65-F5344CB8AC3E}">
        <p14:creationId xmlns:p14="http://schemas.microsoft.com/office/powerpoint/2010/main" val="3094284724"/>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6" name="Rectangle 3"/>
          <p:cNvSpPr txBox="1">
            <a:spLocks noChangeArrowheads="1"/>
          </p:cNvSpPr>
          <p:nvPr/>
        </p:nvSpPr>
        <p:spPr bwMode="auto">
          <a:xfrm>
            <a:off x="122238" y="858414"/>
            <a:ext cx="11373076" cy="70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From the camera CS to the retinal CS</a:t>
            </a:r>
          </a:p>
          <a:p>
            <a:pPr lvl="1" algn="just"/>
            <a:endParaRPr lang="en-US" altLang="zh-CN" sz="2800" dirty="0">
              <a:ea typeface="ＭＳ Ｐゴシック" panose="020B0600070205080204" pitchFamily="34" charset="-128"/>
            </a:endParaRPr>
          </a:p>
          <a:p>
            <a:pPr lvl="1" algn="just"/>
            <a:endParaRPr lang="en-US" altLang="zh-CN" dirty="0">
              <a:ea typeface="ＭＳ Ｐゴシック" panose="020B0600070205080204" pitchFamily="34" charset="-128"/>
            </a:endParaRPr>
          </a:p>
        </p:txBody>
      </p:sp>
      <p:sp>
        <p:nvSpPr>
          <p:cNvPr id="20" name="Rectangle 4"/>
          <p:cNvSpPr>
            <a:spLocks noChangeArrowheads="1"/>
          </p:cNvSpPr>
          <p:nvPr/>
        </p:nvSpPr>
        <p:spPr bwMode="auto">
          <a:xfrm>
            <a:off x="2844800" y="1700213"/>
            <a:ext cx="3479800"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Arial" panose="020B0604020202020204" pitchFamily="34" charset="0"/>
              <a:ea typeface="宋体" panose="02010600030101010101" pitchFamily="2" charset="-122"/>
              <a:cs typeface="Arial" panose="020B0604020202020204" pitchFamily="34" charset="0"/>
            </a:endParaRPr>
          </a:p>
        </p:txBody>
      </p:sp>
      <p:sp>
        <p:nvSpPr>
          <p:cNvPr id="21" name="Text Box 4"/>
          <p:cNvSpPr txBox="1">
            <a:spLocks noChangeArrowheads="1"/>
          </p:cNvSpPr>
          <p:nvPr/>
        </p:nvSpPr>
        <p:spPr bwMode="auto">
          <a:xfrm>
            <a:off x="896938" y="1454150"/>
            <a:ext cx="6194327"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We can use a pin-hole model to represent the mapping from the camera CS to the retinal CS </a:t>
            </a:r>
          </a:p>
        </p:txBody>
      </p:sp>
      <p:graphicFrame>
        <p:nvGraphicFramePr>
          <p:cNvPr id="22" name="Object 12"/>
          <p:cNvGraphicFramePr>
            <a:graphicFrameLocks noChangeAspect="1"/>
          </p:cNvGraphicFramePr>
          <p:nvPr>
            <p:extLst>
              <p:ext uri="{D42A27DB-BD31-4B8C-83A1-F6EECF244321}">
                <p14:modId xmlns:p14="http://schemas.microsoft.com/office/powerpoint/2010/main" val="3176821900"/>
              </p:ext>
            </p:extLst>
          </p:nvPr>
        </p:nvGraphicFramePr>
        <p:xfrm>
          <a:off x="2582863" y="2427288"/>
          <a:ext cx="3249612" cy="2016125"/>
        </p:xfrm>
        <a:graphic>
          <a:graphicData uri="http://schemas.openxmlformats.org/presentationml/2006/ole">
            <mc:AlternateContent xmlns:mc="http://schemas.openxmlformats.org/markup-compatibility/2006">
              <mc:Choice xmlns:v="urn:schemas-microsoft-com:vml" Requires="v">
                <p:oleObj spid="_x0000_s90261" name="Equation" r:id="rId3" imgW="1244520" imgH="774360" progId="Equation.DSMT4">
                  <p:embed/>
                </p:oleObj>
              </mc:Choice>
              <mc:Fallback>
                <p:oleObj name="Equation" r:id="rId3" imgW="1244520" imgH="774360" progId="Equation.DSMT4">
                  <p:embed/>
                  <p:pic>
                    <p:nvPicPr>
                      <p:cNvPr id="0" name=""/>
                      <p:cNvPicPr>
                        <a:picLocks noChangeAspect="1" noChangeArrowheads="1"/>
                      </p:cNvPicPr>
                      <p:nvPr/>
                    </p:nvPicPr>
                    <p:blipFill>
                      <a:blip r:embed="rId4"/>
                      <a:srcRect/>
                      <a:stretch>
                        <a:fillRect/>
                      </a:stretch>
                    </p:blipFill>
                    <p:spPr bwMode="auto">
                      <a:xfrm>
                        <a:off x="2582863" y="2427288"/>
                        <a:ext cx="324961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 Box 4"/>
          <p:cNvSpPr txBox="1">
            <a:spLocks noChangeArrowheads="1"/>
          </p:cNvSpPr>
          <p:nvPr/>
        </p:nvSpPr>
        <p:spPr bwMode="auto">
          <a:xfrm>
            <a:off x="920644" y="4351673"/>
            <a:ext cx="9083919"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400" dirty="0">
                <a:ea typeface="宋体" panose="02010600030101010101" pitchFamily="2" charset="-122"/>
              </a:rPr>
              <a:t>where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f</a:t>
            </a:r>
            <a:r>
              <a:rPr lang="en-US" altLang="zh-CN" sz="2400" dirty="0">
                <a:ea typeface="宋体" panose="02010600030101010101" pitchFamily="2" charset="-122"/>
              </a:rPr>
              <a:t> is the distance between the retinal plane and the camera origin</a:t>
            </a:r>
          </a:p>
          <a:p>
            <a:pPr algn="just">
              <a:spcBef>
                <a:spcPct val="0"/>
              </a:spcBef>
            </a:pPr>
            <a:r>
              <a:rPr lang="en-US" altLang="zh-CN" sz="2400" dirty="0">
                <a:ea typeface="宋体" panose="02010600030101010101" pitchFamily="2" charset="-122"/>
              </a:rPr>
              <a:t>The retinal plane is perpendicular to the optical axis.</a:t>
            </a:r>
          </a:p>
        </p:txBody>
      </p:sp>
      <p:cxnSp>
        <p:nvCxnSpPr>
          <p:cNvPr id="28" name="直接箭头连接符 27"/>
          <p:cNvCxnSpPr/>
          <p:nvPr/>
        </p:nvCxnSpPr>
        <p:spPr bwMode="auto">
          <a:xfrm>
            <a:off x="9459630" y="3026228"/>
            <a:ext cx="2184981" cy="0"/>
          </a:xfrm>
          <a:prstGeom prst="straightConnector1">
            <a:avLst/>
          </a:prstGeom>
          <a:solidFill>
            <a:schemeClr val="accent1"/>
          </a:solidFill>
          <a:ln w="38100" cap="flat" cmpd="sng" algn="ctr">
            <a:solidFill>
              <a:srgbClr val="7030A0"/>
            </a:solidFill>
            <a:prstDash val="solid"/>
            <a:round/>
            <a:headEnd type="none" w="lg" len="lg"/>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p:nvPr/>
        </p:nvCxnSpPr>
        <p:spPr bwMode="auto">
          <a:xfrm flipV="1">
            <a:off x="9472005" y="914400"/>
            <a:ext cx="0" cy="2111828"/>
          </a:xfrm>
          <a:prstGeom prst="straightConnector1">
            <a:avLst/>
          </a:prstGeom>
          <a:solidFill>
            <a:schemeClr val="accent1"/>
          </a:solidFill>
          <a:ln w="38100" cap="flat" cmpd="sng" algn="ctr">
            <a:solidFill>
              <a:srgbClr val="7030A0"/>
            </a:solidFill>
            <a:prstDash val="solid"/>
            <a:round/>
            <a:headEnd type="none" w="lg" len="lg"/>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椭圆 31"/>
          <p:cNvSpPr/>
          <p:nvPr/>
        </p:nvSpPr>
        <p:spPr bwMode="auto">
          <a:xfrm>
            <a:off x="9419064" y="2970243"/>
            <a:ext cx="102637" cy="11196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3" name="椭圆 32"/>
          <p:cNvSpPr/>
          <p:nvPr/>
        </p:nvSpPr>
        <p:spPr bwMode="auto">
          <a:xfrm>
            <a:off x="10463319" y="1096701"/>
            <a:ext cx="102637" cy="11196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cxnSp>
        <p:nvCxnSpPr>
          <p:cNvPr id="35" name="直接连接符 34"/>
          <p:cNvCxnSpPr/>
          <p:nvPr/>
        </p:nvCxnSpPr>
        <p:spPr bwMode="auto">
          <a:xfrm>
            <a:off x="8509529" y="2096277"/>
            <a:ext cx="3219061" cy="0"/>
          </a:xfrm>
          <a:prstGeom prst="line">
            <a:avLst/>
          </a:prstGeom>
          <a:solidFill>
            <a:schemeClr val="accent1"/>
          </a:solidFill>
          <a:ln w="254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 Box 4"/>
          <p:cNvSpPr txBox="1">
            <a:spLocks noChangeArrowheads="1"/>
          </p:cNvSpPr>
          <p:nvPr/>
        </p:nvSpPr>
        <p:spPr bwMode="auto">
          <a:xfrm>
            <a:off x="7580418" y="1829777"/>
            <a:ext cx="10310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retinal  </a:t>
            </a:r>
          </a:p>
        </p:txBody>
      </p:sp>
      <p:cxnSp>
        <p:nvCxnSpPr>
          <p:cNvPr id="37" name="直接连接符 36"/>
          <p:cNvCxnSpPr>
            <a:stCxn id="32" idx="7"/>
            <a:endCxn id="33" idx="3"/>
          </p:cNvCxnSpPr>
          <p:nvPr/>
        </p:nvCxnSpPr>
        <p:spPr bwMode="auto">
          <a:xfrm flipV="1">
            <a:off x="9506670" y="1192272"/>
            <a:ext cx="971680" cy="1794368"/>
          </a:xfrm>
          <a:prstGeom prst="line">
            <a:avLst/>
          </a:prstGeom>
          <a:solidFill>
            <a:schemeClr val="accent1"/>
          </a:solidFill>
          <a:ln w="254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左大括号 41"/>
          <p:cNvSpPr/>
          <p:nvPr/>
        </p:nvSpPr>
        <p:spPr bwMode="auto">
          <a:xfrm>
            <a:off x="9204659" y="2118048"/>
            <a:ext cx="214405" cy="890426"/>
          </a:xfrm>
          <a:prstGeom prst="leftBrace">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43" name="Object 12"/>
          <p:cNvGraphicFramePr>
            <a:graphicFrameLocks noChangeAspect="1"/>
          </p:cNvGraphicFramePr>
          <p:nvPr/>
        </p:nvGraphicFramePr>
        <p:xfrm>
          <a:off x="8842619" y="2362778"/>
          <a:ext cx="363538" cy="495300"/>
        </p:xfrm>
        <a:graphic>
          <a:graphicData uri="http://schemas.openxmlformats.org/presentationml/2006/ole">
            <mc:AlternateContent xmlns:mc="http://schemas.openxmlformats.org/markup-compatibility/2006">
              <mc:Choice xmlns:v="urn:schemas-microsoft-com:vml" Requires="v">
                <p:oleObj spid="_x0000_s90262" name="Equation" r:id="rId5" imgW="139680" imgH="190440" progId="Equation.DSMT4">
                  <p:embed/>
                </p:oleObj>
              </mc:Choice>
              <mc:Fallback>
                <p:oleObj name="Equation" r:id="rId5" imgW="139680" imgH="190440" progId="Equation.DSMT4">
                  <p:embed/>
                  <p:pic>
                    <p:nvPicPr>
                      <p:cNvPr id="0" name=""/>
                      <p:cNvPicPr>
                        <a:picLocks noChangeAspect="1" noChangeArrowheads="1"/>
                      </p:cNvPicPr>
                      <p:nvPr/>
                    </p:nvPicPr>
                    <p:blipFill>
                      <a:blip r:embed="rId6"/>
                      <a:srcRect/>
                      <a:stretch>
                        <a:fillRect/>
                      </a:stretch>
                    </p:blipFill>
                    <p:spPr bwMode="auto">
                      <a:xfrm>
                        <a:off x="8842619" y="2362778"/>
                        <a:ext cx="363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Object 12"/>
          <p:cNvGraphicFramePr>
            <a:graphicFrameLocks noChangeAspect="1"/>
          </p:cNvGraphicFramePr>
          <p:nvPr>
            <p:extLst>
              <p:ext uri="{D42A27DB-BD31-4B8C-83A1-F6EECF244321}">
                <p14:modId xmlns:p14="http://schemas.microsoft.com/office/powerpoint/2010/main" val="1717541164"/>
              </p:ext>
            </p:extLst>
          </p:nvPr>
        </p:nvGraphicFramePr>
        <p:xfrm>
          <a:off x="11580813" y="2740025"/>
          <a:ext cx="495300" cy="495300"/>
        </p:xfrm>
        <a:graphic>
          <a:graphicData uri="http://schemas.openxmlformats.org/presentationml/2006/ole">
            <mc:AlternateContent xmlns:mc="http://schemas.openxmlformats.org/markup-compatibility/2006">
              <mc:Choice xmlns:v="urn:schemas-microsoft-com:vml" Requires="v">
                <p:oleObj spid="_x0000_s90263" name="Equation" r:id="rId7" imgW="190440" imgH="190440" progId="Equation.DSMT4">
                  <p:embed/>
                </p:oleObj>
              </mc:Choice>
              <mc:Fallback>
                <p:oleObj name="Equation" r:id="rId7" imgW="190440" imgH="190440" progId="Equation.DSMT4">
                  <p:embed/>
                  <p:pic>
                    <p:nvPicPr>
                      <p:cNvPr id="0" name=""/>
                      <p:cNvPicPr>
                        <a:picLocks noChangeAspect="1" noChangeArrowheads="1"/>
                      </p:cNvPicPr>
                      <p:nvPr/>
                    </p:nvPicPr>
                    <p:blipFill>
                      <a:blip r:embed="rId8"/>
                      <a:srcRect/>
                      <a:stretch>
                        <a:fillRect/>
                      </a:stretch>
                    </p:blipFill>
                    <p:spPr bwMode="auto">
                      <a:xfrm>
                        <a:off x="11580813" y="2740025"/>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12"/>
          <p:cNvGraphicFramePr>
            <a:graphicFrameLocks noChangeAspect="1"/>
          </p:cNvGraphicFramePr>
          <p:nvPr>
            <p:extLst>
              <p:ext uri="{D42A27DB-BD31-4B8C-83A1-F6EECF244321}">
                <p14:modId xmlns:p14="http://schemas.microsoft.com/office/powerpoint/2010/main" val="907180647"/>
              </p:ext>
            </p:extLst>
          </p:nvPr>
        </p:nvGraphicFramePr>
        <p:xfrm>
          <a:off x="8969375" y="763588"/>
          <a:ext cx="430213" cy="495300"/>
        </p:xfrm>
        <a:graphic>
          <a:graphicData uri="http://schemas.openxmlformats.org/presentationml/2006/ole">
            <mc:AlternateContent xmlns:mc="http://schemas.openxmlformats.org/markup-compatibility/2006">
              <mc:Choice xmlns:v="urn:schemas-microsoft-com:vml" Requires="v">
                <p:oleObj spid="_x0000_s90264" name="Equation" r:id="rId9" imgW="164880" imgH="190440" progId="Equation.DSMT4">
                  <p:embed/>
                </p:oleObj>
              </mc:Choice>
              <mc:Fallback>
                <p:oleObj name="Equation" r:id="rId9" imgW="164880" imgH="190440" progId="Equation.DSMT4">
                  <p:embed/>
                  <p:pic>
                    <p:nvPicPr>
                      <p:cNvPr id="0" name=""/>
                      <p:cNvPicPr>
                        <a:picLocks noChangeAspect="1" noChangeArrowheads="1"/>
                      </p:cNvPicPr>
                      <p:nvPr/>
                    </p:nvPicPr>
                    <p:blipFill>
                      <a:blip r:embed="rId10"/>
                      <a:srcRect/>
                      <a:stretch>
                        <a:fillRect/>
                      </a:stretch>
                    </p:blipFill>
                    <p:spPr bwMode="auto">
                      <a:xfrm>
                        <a:off x="8969375" y="763588"/>
                        <a:ext cx="4302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 name="Text Box 4"/>
          <p:cNvSpPr txBox="1">
            <a:spLocks noChangeArrowheads="1"/>
          </p:cNvSpPr>
          <p:nvPr/>
        </p:nvSpPr>
        <p:spPr bwMode="auto">
          <a:xfrm>
            <a:off x="9111153" y="3035261"/>
            <a:ext cx="8210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1600" dirty="0">
                <a:ea typeface="宋体" panose="02010600030101010101" pitchFamily="2" charset="-122"/>
              </a:rPr>
              <a:t>optical </a:t>
            </a:r>
          </a:p>
          <a:p>
            <a:pPr>
              <a:spcBef>
                <a:spcPct val="0"/>
              </a:spcBef>
            </a:pPr>
            <a:r>
              <a:rPr lang="en-US" altLang="zh-CN" sz="1600" dirty="0">
                <a:ea typeface="宋体" panose="02010600030101010101" pitchFamily="2" charset="-122"/>
              </a:rPr>
              <a:t>center</a:t>
            </a:r>
          </a:p>
        </p:txBody>
      </p:sp>
      <p:graphicFrame>
        <p:nvGraphicFramePr>
          <p:cNvPr id="47" name="Object 12"/>
          <p:cNvGraphicFramePr>
            <a:graphicFrameLocks noChangeAspect="1"/>
          </p:cNvGraphicFramePr>
          <p:nvPr>
            <p:extLst>
              <p:ext uri="{D42A27DB-BD31-4B8C-83A1-F6EECF244321}">
                <p14:modId xmlns:p14="http://schemas.microsoft.com/office/powerpoint/2010/main" val="353019088"/>
              </p:ext>
            </p:extLst>
          </p:nvPr>
        </p:nvGraphicFramePr>
        <p:xfrm>
          <a:off x="10544175" y="876300"/>
          <a:ext cx="1279525" cy="415925"/>
        </p:xfrm>
        <a:graphic>
          <a:graphicData uri="http://schemas.openxmlformats.org/presentationml/2006/ole">
            <mc:AlternateContent xmlns:mc="http://schemas.openxmlformats.org/markup-compatibility/2006">
              <mc:Choice xmlns:v="urn:schemas-microsoft-com:vml" Requires="v">
                <p:oleObj spid="_x0000_s90265" name="Equation" r:id="rId11" imgW="660240" imgH="215640" progId="Equation.DSMT4">
                  <p:embed/>
                </p:oleObj>
              </mc:Choice>
              <mc:Fallback>
                <p:oleObj name="Equation" r:id="rId11" imgW="660240" imgH="215640" progId="Equation.DSMT4">
                  <p:embed/>
                  <p:pic>
                    <p:nvPicPr>
                      <p:cNvPr id="0" name=""/>
                      <p:cNvPicPr>
                        <a:picLocks noChangeAspect="1" noChangeArrowheads="1"/>
                      </p:cNvPicPr>
                      <p:nvPr/>
                    </p:nvPicPr>
                    <p:blipFill>
                      <a:blip r:embed="rId12"/>
                      <a:srcRect/>
                      <a:stretch>
                        <a:fillRect/>
                      </a:stretch>
                    </p:blipFill>
                    <p:spPr bwMode="auto">
                      <a:xfrm>
                        <a:off x="10544175" y="876300"/>
                        <a:ext cx="1279525" cy="415925"/>
                      </a:xfrm>
                      <a:prstGeom prst="rect">
                        <a:avLst/>
                      </a:prstGeom>
                      <a:noFill/>
                      <a:ln>
                        <a:noFill/>
                      </a:ln>
                    </p:spPr>
                  </p:pic>
                </p:oleObj>
              </mc:Fallback>
            </mc:AlternateContent>
          </a:graphicData>
        </a:graphic>
      </p:graphicFrame>
      <p:sp>
        <p:nvSpPr>
          <p:cNvPr id="48" name="椭圆 47"/>
          <p:cNvSpPr/>
          <p:nvPr/>
        </p:nvSpPr>
        <p:spPr bwMode="auto">
          <a:xfrm>
            <a:off x="9953245" y="2032873"/>
            <a:ext cx="102637" cy="111968"/>
          </a:xfrm>
          <a:prstGeom prst="ellipse">
            <a:avLst/>
          </a:prstGeom>
          <a:solidFill>
            <a:schemeClr val="accent3">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9" name="Text Box 4"/>
          <p:cNvSpPr txBox="1">
            <a:spLocks noChangeArrowheads="1"/>
          </p:cNvSpPr>
          <p:nvPr/>
        </p:nvSpPr>
        <p:spPr bwMode="auto">
          <a:xfrm>
            <a:off x="9927193" y="2035173"/>
            <a:ext cx="539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a:t>
            </a:r>
          </a:p>
        </p:txBody>
      </p:sp>
      <p:sp>
        <p:nvSpPr>
          <p:cNvPr id="50" name="Text Box 4"/>
          <p:cNvSpPr txBox="1">
            <a:spLocks noChangeArrowheads="1"/>
          </p:cNvSpPr>
          <p:nvPr/>
        </p:nvSpPr>
        <p:spPr bwMode="auto">
          <a:xfrm>
            <a:off x="162778" y="5234081"/>
            <a:ext cx="11611601" cy="830997"/>
          </a:xfrm>
          <a:prstGeom prst="rect">
            <a:avLst/>
          </a:prstGeom>
          <a:solidFill>
            <a:srgbClr val="002060"/>
          </a:solidFill>
          <a:ln>
            <a:noFill/>
          </a:ln>
          <a:effec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400" dirty="0">
                <a:solidFill>
                  <a:srgbClr val="FFFF00"/>
                </a:solidFill>
                <a:ea typeface="宋体" panose="02010600030101010101" pitchFamily="2" charset="-122"/>
              </a:rPr>
              <a:t>Note: From the view of the camera CS, the coordinates of the point </a:t>
            </a:r>
            <a:r>
              <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i="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solidFill>
                  <a:srgbClr val="FFFF00"/>
                </a:solidFill>
                <a:ea typeface="宋体" panose="02010600030101010101" pitchFamily="2" charset="-122"/>
              </a:rPr>
              <a:t> on the retinal plane are </a:t>
            </a:r>
            <a:r>
              <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24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2400"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err="1">
                <a:solidFill>
                  <a:srgbClr val="FFFF00"/>
                </a:solidFill>
                <a:latin typeface="Times New Roman" panose="02020603050405020304" pitchFamily="18" charset="0"/>
                <a:ea typeface="宋体" panose="02010600030101010101" pitchFamily="2" charset="-122"/>
                <a:cs typeface="Times New Roman" panose="02020603050405020304" pitchFamily="18" charset="0"/>
              </a:rPr>
              <a:t>f</a:t>
            </a:r>
            <a:r>
              <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694791144"/>
      </p:ext>
    </p:extLst>
  </p:cSld>
  <p:clrMapOvr>
    <a:masterClrMapping/>
  </p:clrMapOvr>
  <p:transition advTm="12526"/>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6" name="Rectangle 3"/>
          <p:cNvSpPr txBox="1">
            <a:spLocks noChangeArrowheads="1"/>
          </p:cNvSpPr>
          <p:nvPr/>
        </p:nvSpPr>
        <p:spPr bwMode="auto">
          <a:xfrm>
            <a:off x="122238" y="858414"/>
            <a:ext cx="11373076" cy="70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From the camera CS to the retinal CS</a:t>
            </a:r>
          </a:p>
          <a:p>
            <a:pPr lvl="1" algn="just"/>
            <a:endParaRPr lang="en-US" altLang="zh-CN" sz="2800" dirty="0">
              <a:ea typeface="ＭＳ Ｐゴシック" panose="020B0600070205080204" pitchFamily="34" charset="-128"/>
            </a:endParaRPr>
          </a:p>
          <a:p>
            <a:pPr lvl="1" algn="just"/>
            <a:endParaRPr lang="en-US" altLang="zh-CN" dirty="0">
              <a:ea typeface="ＭＳ Ｐゴシック" panose="020B0600070205080204" pitchFamily="34" charset="-128"/>
            </a:endParaRPr>
          </a:p>
        </p:txBody>
      </p:sp>
      <p:sp>
        <p:nvSpPr>
          <p:cNvPr id="20" name="Rectangle 4"/>
          <p:cNvSpPr>
            <a:spLocks noChangeArrowheads="1"/>
          </p:cNvSpPr>
          <p:nvPr/>
        </p:nvSpPr>
        <p:spPr bwMode="auto">
          <a:xfrm>
            <a:off x="2844800" y="1700213"/>
            <a:ext cx="3479800"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Arial" panose="020B0604020202020204" pitchFamily="34" charset="0"/>
              <a:ea typeface="宋体" panose="02010600030101010101" pitchFamily="2" charset="-122"/>
              <a:cs typeface="Arial" panose="020B0604020202020204" pitchFamily="34" charset="0"/>
            </a:endParaRPr>
          </a:p>
        </p:txBody>
      </p:sp>
      <p:graphicFrame>
        <p:nvGraphicFramePr>
          <p:cNvPr id="22" name="Object 12"/>
          <p:cNvGraphicFramePr>
            <a:graphicFrameLocks noChangeAspect="1"/>
          </p:cNvGraphicFramePr>
          <p:nvPr>
            <p:extLst>
              <p:ext uri="{D42A27DB-BD31-4B8C-83A1-F6EECF244321}">
                <p14:modId xmlns:p14="http://schemas.microsoft.com/office/powerpoint/2010/main" val="2587571455"/>
              </p:ext>
            </p:extLst>
          </p:nvPr>
        </p:nvGraphicFramePr>
        <p:xfrm>
          <a:off x="342900" y="1720850"/>
          <a:ext cx="2022475" cy="2016125"/>
        </p:xfrm>
        <a:graphic>
          <a:graphicData uri="http://schemas.openxmlformats.org/presentationml/2006/ole">
            <mc:AlternateContent xmlns:mc="http://schemas.openxmlformats.org/markup-compatibility/2006">
              <mc:Choice xmlns:v="urn:schemas-microsoft-com:vml" Requires="v">
                <p:oleObj spid="_x0000_s59810" name="Equation" r:id="rId4" imgW="774360" imgH="774360" progId="Equation.DSMT4">
                  <p:embed/>
                </p:oleObj>
              </mc:Choice>
              <mc:Fallback>
                <p:oleObj name="Equation" r:id="rId4" imgW="774360" imgH="774360" progId="Equation.DSMT4">
                  <p:embed/>
                  <p:pic>
                    <p:nvPicPr>
                      <p:cNvPr id="0" name=""/>
                      <p:cNvPicPr>
                        <a:picLocks noChangeAspect="1" noChangeArrowheads="1"/>
                      </p:cNvPicPr>
                      <p:nvPr/>
                    </p:nvPicPr>
                    <p:blipFill>
                      <a:blip r:embed="rId5"/>
                      <a:srcRect/>
                      <a:stretch>
                        <a:fillRect/>
                      </a:stretch>
                    </p:blipFill>
                    <p:spPr bwMode="auto">
                      <a:xfrm>
                        <a:off x="342900" y="1720850"/>
                        <a:ext cx="20224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右箭头 23"/>
          <p:cNvSpPr>
            <a:spLocks noChangeArrowheads="1"/>
          </p:cNvSpPr>
          <p:nvPr/>
        </p:nvSpPr>
        <p:spPr bwMode="auto">
          <a:xfrm>
            <a:off x="2418266" y="2676612"/>
            <a:ext cx="1497012"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25" name="Text Box 4"/>
          <p:cNvSpPr txBox="1">
            <a:spLocks noChangeArrowheads="1"/>
          </p:cNvSpPr>
          <p:nvPr/>
        </p:nvSpPr>
        <p:spPr bwMode="auto">
          <a:xfrm>
            <a:off x="2356406" y="1967036"/>
            <a:ext cx="170497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homogeneous form</a:t>
            </a:r>
          </a:p>
        </p:txBody>
      </p:sp>
      <p:sp>
        <p:nvSpPr>
          <p:cNvPr id="26" name="Text Box 4"/>
          <p:cNvSpPr txBox="1">
            <a:spLocks noChangeArrowheads="1"/>
          </p:cNvSpPr>
          <p:nvPr/>
        </p:nvSpPr>
        <p:spPr bwMode="auto">
          <a:xfrm>
            <a:off x="9391804" y="2482937"/>
            <a:ext cx="5508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(2)</a:t>
            </a:r>
          </a:p>
        </p:txBody>
      </p:sp>
      <p:graphicFrame>
        <p:nvGraphicFramePr>
          <p:cNvPr id="30" name="Object 12"/>
          <p:cNvGraphicFramePr>
            <a:graphicFrameLocks noChangeAspect="1"/>
          </p:cNvGraphicFramePr>
          <p:nvPr>
            <p:extLst>
              <p:ext uri="{D42A27DB-BD31-4B8C-83A1-F6EECF244321}">
                <p14:modId xmlns:p14="http://schemas.microsoft.com/office/powerpoint/2010/main" val="3987610496"/>
              </p:ext>
            </p:extLst>
          </p:nvPr>
        </p:nvGraphicFramePr>
        <p:xfrm>
          <a:off x="4010025" y="2039938"/>
          <a:ext cx="5040313" cy="1552575"/>
        </p:xfrm>
        <a:graphic>
          <a:graphicData uri="http://schemas.openxmlformats.org/presentationml/2006/ole">
            <mc:AlternateContent xmlns:mc="http://schemas.openxmlformats.org/markup-compatibility/2006">
              <mc:Choice xmlns:v="urn:schemas-microsoft-com:vml" Requires="v">
                <p:oleObj spid="_x0000_s59811" name="Equation" r:id="rId6" imgW="1930320" imgH="596880" progId="Equation.DSMT4">
                  <p:embed/>
                </p:oleObj>
              </mc:Choice>
              <mc:Fallback>
                <p:oleObj name="Equation" r:id="rId6" imgW="1930320" imgH="596880" progId="Equation.DSMT4">
                  <p:embed/>
                  <p:pic>
                    <p:nvPicPr>
                      <p:cNvPr id="0" name=""/>
                      <p:cNvPicPr>
                        <a:picLocks noChangeAspect="1" noChangeArrowheads="1"/>
                      </p:cNvPicPr>
                      <p:nvPr/>
                    </p:nvPicPr>
                    <p:blipFill>
                      <a:blip r:embed="rId7"/>
                      <a:srcRect/>
                      <a:stretch>
                        <a:fillRect/>
                      </a:stretch>
                    </p:blipFill>
                    <p:spPr bwMode="auto">
                      <a:xfrm>
                        <a:off x="4010025" y="2039938"/>
                        <a:ext cx="5040313"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 Box 4"/>
          <p:cNvSpPr txBox="1">
            <a:spLocks noChangeArrowheads="1"/>
          </p:cNvSpPr>
          <p:nvPr/>
        </p:nvSpPr>
        <p:spPr bwMode="auto">
          <a:xfrm>
            <a:off x="3375320" y="4312746"/>
            <a:ext cx="1704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normalized homogeneous </a:t>
            </a:r>
          </a:p>
        </p:txBody>
      </p:sp>
      <p:cxnSp>
        <p:nvCxnSpPr>
          <p:cNvPr id="21" name="曲线连接符 20"/>
          <p:cNvCxnSpPr>
            <a:stCxn id="19" idx="0"/>
          </p:cNvCxnSpPr>
          <p:nvPr/>
        </p:nvCxnSpPr>
        <p:spPr bwMode="auto">
          <a:xfrm rot="5400000" flipH="1" flipV="1">
            <a:off x="3935013" y="3885309"/>
            <a:ext cx="720233" cy="134642"/>
          </a:xfrm>
          <a:prstGeom prst="curvedConnector3">
            <a:avLst>
              <a:gd name="adj1" fmla="val 50000"/>
            </a:avLst>
          </a:prstGeom>
          <a:solidFill>
            <a:schemeClr val="accent1"/>
          </a:solidFill>
          <a:ln w="254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4"/>
          <p:cNvSpPr txBox="1">
            <a:spLocks noChangeArrowheads="1"/>
          </p:cNvSpPr>
          <p:nvPr/>
        </p:nvSpPr>
        <p:spPr bwMode="auto">
          <a:xfrm>
            <a:off x="7604273" y="4312747"/>
            <a:ext cx="19588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inhomogeneous </a:t>
            </a:r>
          </a:p>
        </p:txBody>
      </p:sp>
      <p:cxnSp>
        <p:nvCxnSpPr>
          <p:cNvPr id="28" name="曲线连接符 27"/>
          <p:cNvCxnSpPr>
            <a:stCxn id="27" idx="0"/>
          </p:cNvCxnSpPr>
          <p:nvPr/>
        </p:nvCxnSpPr>
        <p:spPr bwMode="auto">
          <a:xfrm rot="5400000" flipH="1" flipV="1">
            <a:off x="8227431" y="3948775"/>
            <a:ext cx="720229" cy="7716"/>
          </a:xfrm>
          <a:prstGeom prst="curvedConnector3">
            <a:avLst>
              <a:gd name="adj1" fmla="val 50000"/>
            </a:avLst>
          </a:prstGeom>
          <a:solidFill>
            <a:schemeClr val="accent1"/>
          </a:solidFill>
          <a:ln w="254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7599511"/>
      </p:ext>
    </p:extLst>
  </p:cSld>
  <p:clrMapOvr>
    <a:masterClrMapping/>
  </p:clrMapOvr>
  <p:transition advTm="12526"/>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6" name="Rectangle 3"/>
          <p:cNvSpPr txBox="1">
            <a:spLocks noChangeArrowheads="1"/>
          </p:cNvSpPr>
          <p:nvPr/>
        </p:nvSpPr>
        <p:spPr bwMode="auto">
          <a:xfrm>
            <a:off x="122238" y="858414"/>
            <a:ext cx="11373076" cy="70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*From the camera CS to the normalized retinal CS</a:t>
            </a:r>
          </a:p>
          <a:p>
            <a:pPr lvl="1" algn="just"/>
            <a:endParaRPr lang="en-US" altLang="zh-CN" sz="2800" dirty="0">
              <a:ea typeface="ＭＳ Ｐゴシック" panose="020B0600070205080204" pitchFamily="34" charset="-128"/>
            </a:endParaRPr>
          </a:p>
          <a:p>
            <a:pPr lvl="1" algn="just"/>
            <a:endParaRPr lang="en-US" altLang="zh-CN" dirty="0">
              <a:ea typeface="ＭＳ Ｐゴシック" panose="020B0600070205080204" pitchFamily="34" charset="-128"/>
            </a:endParaRPr>
          </a:p>
        </p:txBody>
      </p:sp>
      <p:sp>
        <p:nvSpPr>
          <p:cNvPr id="20" name="Rectangle 4"/>
          <p:cNvSpPr>
            <a:spLocks noChangeArrowheads="1"/>
          </p:cNvSpPr>
          <p:nvPr/>
        </p:nvSpPr>
        <p:spPr bwMode="auto">
          <a:xfrm>
            <a:off x="2844800" y="1700213"/>
            <a:ext cx="3479800"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Arial" panose="020B0604020202020204" pitchFamily="34" charset="0"/>
              <a:ea typeface="宋体" panose="02010600030101010101" pitchFamily="2" charset="-122"/>
              <a:cs typeface="Arial" panose="020B0604020202020204" pitchFamily="34" charset="0"/>
            </a:endParaRPr>
          </a:p>
        </p:txBody>
      </p:sp>
      <p:sp>
        <p:nvSpPr>
          <p:cNvPr id="21" name="Text Box 4"/>
          <p:cNvSpPr txBox="1">
            <a:spLocks noChangeArrowheads="1"/>
          </p:cNvSpPr>
          <p:nvPr/>
        </p:nvSpPr>
        <p:spPr bwMode="auto">
          <a:xfrm>
            <a:off x="896938" y="1398164"/>
            <a:ext cx="64649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Normalized retinal plane is a virtual plane with a distance 1 to the optical center</a:t>
            </a:r>
          </a:p>
        </p:txBody>
      </p:sp>
      <p:graphicFrame>
        <p:nvGraphicFramePr>
          <p:cNvPr id="22" name="Object 12"/>
          <p:cNvGraphicFramePr>
            <a:graphicFrameLocks noChangeAspect="1"/>
          </p:cNvGraphicFramePr>
          <p:nvPr>
            <p:extLst>
              <p:ext uri="{D42A27DB-BD31-4B8C-83A1-F6EECF244321}">
                <p14:modId xmlns:p14="http://schemas.microsoft.com/office/powerpoint/2010/main" val="3916389254"/>
              </p:ext>
            </p:extLst>
          </p:nvPr>
        </p:nvGraphicFramePr>
        <p:xfrm>
          <a:off x="269875" y="2341563"/>
          <a:ext cx="3114675" cy="2016125"/>
        </p:xfrm>
        <a:graphic>
          <a:graphicData uri="http://schemas.openxmlformats.org/presentationml/2006/ole">
            <mc:AlternateContent xmlns:mc="http://schemas.openxmlformats.org/markup-compatibility/2006">
              <mc:Choice xmlns:v="urn:schemas-microsoft-com:vml" Requires="v">
                <p:oleObj spid="_x0000_s70634" name="Equation" r:id="rId3" imgW="1193760" imgH="774360" progId="Equation.DSMT4">
                  <p:embed/>
                </p:oleObj>
              </mc:Choice>
              <mc:Fallback>
                <p:oleObj name="Equation" r:id="rId3" imgW="1193760" imgH="774360" progId="Equation.DSMT4">
                  <p:embed/>
                  <p:pic>
                    <p:nvPicPr>
                      <p:cNvPr id="0" name=""/>
                      <p:cNvPicPr>
                        <a:picLocks noChangeAspect="1" noChangeArrowheads="1"/>
                      </p:cNvPicPr>
                      <p:nvPr/>
                    </p:nvPicPr>
                    <p:blipFill>
                      <a:blip r:embed="rId4"/>
                      <a:srcRect/>
                      <a:stretch>
                        <a:fillRect/>
                      </a:stretch>
                    </p:blipFill>
                    <p:spPr bwMode="auto">
                      <a:xfrm>
                        <a:off x="269875" y="2341563"/>
                        <a:ext cx="31146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1809933204"/>
              </p:ext>
            </p:extLst>
          </p:nvPr>
        </p:nvGraphicFramePr>
        <p:xfrm>
          <a:off x="5072063" y="2733675"/>
          <a:ext cx="2320925" cy="1550988"/>
        </p:xfrm>
        <a:graphic>
          <a:graphicData uri="http://schemas.openxmlformats.org/presentationml/2006/ole">
            <mc:AlternateContent xmlns:mc="http://schemas.openxmlformats.org/markup-compatibility/2006">
              <mc:Choice xmlns:v="urn:schemas-microsoft-com:vml" Requires="v">
                <p:oleObj spid="_x0000_s70635" name="Equation" r:id="rId5" imgW="888840" imgH="596880" progId="Equation.DSMT4">
                  <p:embed/>
                </p:oleObj>
              </mc:Choice>
              <mc:Fallback>
                <p:oleObj name="Equation" r:id="rId5" imgW="888840" imgH="596880" progId="Equation.DSMT4">
                  <p:embed/>
                  <p:pic>
                    <p:nvPicPr>
                      <p:cNvPr id="0" name=""/>
                      <p:cNvPicPr>
                        <a:picLocks noChangeAspect="1" noChangeArrowheads="1"/>
                      </p:cNvPicPr>
                      <p:nvPr/>
                    </p:nvPicPr>
                    <p:blipFill>
                      <a:blip r:embed="rId6"/>
                      <a:srcRect/>
                      <a:stretch>
                        <a:fillRect/>
                      </a:stretch>
                    </p:blipFill>
                    <p:spPr bwMode="auto">
                      <a:xfrm>
                        <a:off x="5072063" y="2733675"/>
                        <a:ext cx="2320925"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右箭头 23"/>
          <p:cNvSpPr>
            <a:spLocks noChangeArrowheads="1"/>
          </p:cNvSpPr>
          <p:nvPr/>
        </p:nvSpPr>
        <p:spPr bwMode="auto">
          <a:xfrm>
            <a:off x="3365658" y="3322638"/>
            <a:ext cx="1497012"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25" name="Text Box 4"/>
          <p:cNvSpPr txBox="1">
            <a:spLocks noChangeArrowheads="1"/>
          </p:cNvSpPr>
          <p:nvPr/>
        </p:nvSpPr>
        <p:spPr bwMode="auto">
          <a:xfrm>
            <a:off x="3295808" y="2678113"/>
            <a:ext cx="170497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homogeneous form</a:t>
            </a:r>
          </a:p>
        </p:txBody>
      </p:sp>
      <p:sp>
        <p:nvSpPr>
          <p:cNvPr id="12" name="Text Box 4"/>
          <p:cNvSpPr txBox="1">
            <a:spLocks noChangeArrowheads="1"/>
          </p:cNvSpPr>
          <p:nvPr/>
        </p:nvSpPr>
        <p:spPr bwMode="auto">
          <a:xfrm>
            <a:off x="7364645" y="3225800"/>
            <a:ext cx="5508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(3)</a:t>
            </a:r>
          </a:p>
        </p:txBody>
      </p:sp>
      <p:cxnSp>
        <p:nvCxnSpPr>
          <p:cNvPr id="13" name="直接箭头连接符 12"/>
          <p:cNvCxnSpPr/>
          <p:nvPr/>
        </p:nvCxnSpPr>
        <p:spPr bwMode="auto">
          <a:xfrm>
            <a:off x="9459630" y="3026228"/>
            <a:ext cx="2184981" cy="0"/>
          </a:xfrm>
          <a:prstGeom prst="straightConnector1">
            <a:avLst/>
          </a:prstGeom>
          <a:solidFill>
            <a:schemeClr val="accent1"/>
          </a:solidFill>
          <a:ln w="38100" cap="flat" cmpd="sng" algn="ctr">
            <a:solidFill>
              <a:srgbClr val="7030A0"/>
            </a:solidFill>
            <a:prstDash val="solid"/>
            <a:round/>
            <a:headEnd type="none" w="lg" len="lg"/>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flipV="1">
            <a:off x="9472005" y="914400"/>
            <a:ext cx="0" cy="2111828"/>
          </a:xfrm>
          <a:prstGeom prst="straightConnector1">
            <a:avLst/>
          </a:prstGeom>
          <a:solidFill>
            <a:schemeClr val="accent1"/>
          </a:solidFill>
          <a:ln w="38100" cap="flat" cmpd="sng" algn="ctr">
            <a:solidFill>
              <a:srgbClr val="7030A0"/>
            </a:solidFill>
            <a:prstDash val="solid"/>
            <a:round/>
            <a:headEnd type="none" w="lg" len="lg"/>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9419064" y="2970243"/>
            <a:ext cx="102637" cy="11196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6" name="椭圆 15"/>
          <p:cNvSpPr/>
          <p:nvPr/>
        </p:nvSpPr>
        <p:spPr bwMode="auto">
          <a:xfrm>
            <a:off x="10463319" y="1096701"/>
            <a:ext cx="102637" cy="11196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cxnSp>
        <p:nvCxnSpPr>
          <p:cNvPr id="17" name="直接连接符 16"/>
          <p:cNvCxnSpPr/>
          <p:nvPr/>
        </p:nvCxnSpPr>
        <p:spPr bwMode="auto">
          <a:xfrm>
            <a:off x="8509529" y="2096277"/>
            <a:ext cx="3219061" cy="0"/>
          </a:xfrm>
          <a:prstGeom prst="line">
            <a:avLst/>
          </a:prstGeom>
          <a:solidFill>
            <a:schemeClr val="accent1"/>
          </a:solidFill>
          <a:ln w="254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Box 4"/>
          <p:cNvSpPr txBox="1">
            <a:spLocks noChangeArrowheads="1"/>
          </p:cNvSpPr>
          <p:nvPr/>
        </p:nvSpPr>
        <p:spPr bwMode="auto">
          <a:xfrm>
            <a:off x="7580418" y="1829777"/>
            <a:ext cx="10310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retinal  </a:t>
            </a:r>
          </a:p>
        </p:txBody>
      </p:sp>
      <p:cxnSp>
        <p:nvCxnSpPr>
          <p:cNvPr id="19" name="直接连接符 18"/>
          <p:cNvCxnSpPr>
            <a:stCxn id="15" idx="7"/>
            <a:endCxn id="16" idx="3"/>
          </p:cNvCxnSpPr>
          <p:nvPr/>
        </p:nvCxnSpPr>
        <p:spPr bwMode="auto">
          <a:xfrm flipV="1">
            <a:off x="9506670" y="1192272"/>
            <a:ext cx="971680" cy="1794368"/>
          </a:xfrm>
          <a:prstGeom prst="line">
            <a:avLst/>
          </a:prstGeom>
          <a:solidFill>
            <a:schemeClr val="accent1"/>
          </a:solidFill>
          <a:ln w="2540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左大括号 27"/>
          <p:cNvSpPr/>
          <p:nvPr/>
        </p:nvSpPr>
        <p:spPr bwMode="auto">
          <a:xfrm>
            <a:off x="9204659" y="2118048"/>
            <a:ext cx="214405" cy="890426"/>
          </a:xfrm>
          <a:prstGeom prst="leftBrace">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29" name="Object 12"/>
          <p:cNvGraphicFramePr>
            <a:graphicFrameLocks noChangeAspect="1"/>
          </p:cNvGraphicFramePr>
          <p:nvPr>
            <p:extLst>
              <p:ext uri="{D42A27DB-BD31-4B8C-83A1-F6EECF244321}">
                <p14:modId xmlns:p14="http://schemas.microsoft.com/office/powerpoint/2010/main" val="2142764793"/>
              </p:ext>
            </p:extLst>
          </p:nvPr>
        </p:nvGraphicFramePr>
        <p:xfrm>
          <a:off x="8932371" y="2370865"/>
          <a:ext cx="230188" cy="363537"/>
        </p:xfrm>
        <a:graphic>
          <a:graphicData uri="http://schemas.openxmlformats.org/presentationml/2006/ole">
            <mc:AlternateContent xmlns:mc="http://schemas.openxmlformats.org/markup-compatibility/2006">
              <mc:Choice xmlns:v="urn:schemas-microsoft-com:vml" Requires="v">
                <p:oleObj spid="_x0000_s70636" name="Equation" r:id="rId7" imgW="88560" imgH="139680" progId="Equation.DSMT4">
                  <p:embed/>
                </p:oleObj>
              </mc:Choice>
              <mc:Fallback>
                <p:oleObj name="Equation" r:id="rId7" imgW="88560" imgH="139680" progId="Equation.DSMT4">
                  <p:embed/>
                  <p:pic>
                    <p:nvPicPr>
                      <p:cNvPr id="0" name=""/>
                      <p:cNvPicPr>
                        <a:picLocks noChangeAspect="1" noChangeArrowheads="1"/>
                      </p:cNvPicPr>
                      <p:nvPr/>
                    </p:nvPicPr>
                    <p:blipFill>
                      <a:blip r:embed="rId8"/>
                      <a:srcRect/>
                      <a:stretch>
                        <a:fillRect/>
                      </a:stretch>
                    </p:blipFill>
                    <p:spPr bwMode="auto">
                      <a:xfrm>
                        <a:off x="8932371" y="2370865"/>
                        <a:ext cx="2301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12"/>
          <p:cNvGraphicFramePr>
            <a:graphicFrameLocks noChangeAspect="1"/>
          </p:cNvGraphicFramePr>
          <p:nvPr>
            <p:extLst>
              <p:ext uri="{D42A27DB-BD31-4B8C-83A1-F6EECF244321}">
                <p14:modId xmlns:p14="http://schemas.microsoft.com/office/powerpoint/2010/main" val="2043390120"/>
              </p:ext>
            </p:extLst>
          </p:nvPr>
        </p:nvGraphicFramePr>
        <p:xfrm>
          <a:off x="11580813" y="2740025"/>
          <a:ext cx="495300" cy="495300"/>
        </p:xfrm>
        <a:graphic>
          <a:graphicData uri="http://schemas.openxmlformats.org/presentationml/2006/ole">
            <mc:AlternateContent xmlns:mc="http://schemas.openxmlformats.org/markup-compatibility/2006">
              <mc:Choice xmlns:v="urn:schemas-microsoft-com:vml" Requires="v">
                <p:oleObj spid="_x0000_s70637" name="Equation" r:id="rId9" imgW="190440" imgH="190440" progId="Equation.DSMT4">
                  <p:embed/>
                </p:oleObj>
              </mc:Choice>
              <mc:Fallback>
                <p:oleObj name="Equation" r:id="rId9" imgW="190440" imgH="190440" progId="Equation.DSMT4">
                  <p:embed/>
                  <p:pic>
                    <p:nvPicPr>
                      <p:cNvPr id="0" name=""/>
                      <p:cNvPicPr>
                        <a:picLocks noChangeAspect="1" noChangeArrowheads="1"/>
                      </p:cNvPicPr>
                      <p:nvPr/>
                    </p:nvPicPr>
                    <p:blipFill>
                      <a:blip r:embed="rId10"/>
                      <a:srcRect/>
                      <a:stretch>
                        <a:fillRect/>
                      </a:stretch>
                    </p:blipFill>
                    <p:spPr bwMode="auto">
                      <a:xfrm>
                        <a:off x="11580813" y="2740025"/>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12"/>
          <p:cNvGraphicFramePr>
            <a:graphicFrameLocks noChangeAspect="1"/>
          </p:cNvGraphicFramePr>
          <p:nvPr>
            <p:extLst>
              <p:ext uri="{D42A27DB-BD31-4B8C-83A1-F6EECF244321}">
                <p14:modId xmlns:p14="http://schemas.microsoft.com/office/powerpoint/2010/main" val="2918256419"/>
              </p:ext>
            </p:extLst>
          </p:nvPr>
        </p:nvGraphicFramePr>
        <p:xfrm>
          <a:off x="8969375" y="763588"/>
          <a:ext cx="430213" cy="495300"/>
        </p:xfrm>
        <a:graphic>
          <a:graphicData uri="http://schemas.openxmlformats.org/presentationml/2006/ole">
            <mc:AlternateContent xmlns:mc="http://schemas.openxmlformats.org/markup-compatibility/2006">
              <mc:Choice xmlns:v="urn:schemas-microsoft-com:vml" Requires="v">
                <p:oleObj spid="_x0000_s70638" name="Equation" r:id="rId11" imgW="164880" imgH="190440" progId="Equation.DSMT4">
                  <p:embed/>
                </p:oleObj>
              </mc:Choice>
              <mc:Fallback>
                <p:oleObj name="Equation" r:id="rId11" imgW="164880" imgH="190440" progId="Equation.DSMT4">
                  <p:embed/>
                  <p:pic>
                    <p:nvPicPr>
                      <p:cNvPr id="0" name=""/>
                      <p:cNvPicPr>
                        <a:picLocks noChangeAspect="1" noChangeArrowheads="1"/>
                      </p:cNvPicPr>
                      <p:nvPr/>
                    </p:nvPicPr>
                    <p:blipFill>
                      <a:blip r:embed="rId12"/>
                      <a:srcRect/>
                      <a:stretch>
                        <a:fillRect/>
                      </a:stretch>
                    </p:blipFill>
                    <p:spPr bwMode="auto">
                      <a:xfrm>
                        <a:off x="8969375" y="763588"/>
                        <a:ext cx="4302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 Box 4"/>
          <p:cNvSpPr txBox="1">
            <a:spLocks noChangeArrowheads="1"/>
          </p:cNvSpPr>
          <p:nvPr/>
        </p:nvSpPr>
        <p:spPr bwMode="auto">
          <a:xfrm>
            <a:off x="9111153" y="3035261"/>
            <a:ext cx="8210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1600" dirty="0">
                <a:ea typeface="宋体" panose="02010600030101010101" pitchFamily="2" charset="-122"/>
              </a:rPr>
              <a:t>optical </a:t>
            </a:r>
          </a:p>
          <a:p>
            <a:pPr>
              <a:spcBef>
                <a:spcPct val="0"/>
              </a:spcBef>
            </a:pPr>
            <a:r>
              <a:rPr lang="en-US" altLang="zh-CN" sz="1600" dirty="0">
                <a:ea typeface="宋体" panose="02010600030101010101" pitchFamily="2" charset="-122"/>
              </a:rPr>
              <a:t>center</a:t>
            </a:r>
          </a:p>
        </p:txBody>
      </p:sp>
      <p:graphicFrame>
        <p:nvGraphicFramePr>
          <p:cNvPr id="33" name="Object 12"/>
          <p:cNvGraphicFramePr>
            <a:graphicFrameLocks noChangeAspect="1"/>
          </p:cNvGraphicFramePr>
          <p:nvPr>
            <p:extLst>
              <p:ext uri="{D42A27DB-BD31-4B8C-83A1-F6EECF244321}">
                <p14:modId xmlns:p14="http://schemas.microsoft.com/office/powerpoint/2010/main" val="3759093270"/>
              </p:ext>
            </p:extLst>
          </p:nvPr>
        </p:nvGraphicFramePr>
        <p:xfrm>
          <a:off x="10544175" y="876300"/>
          <a:ext cx="1279525" cy="415925"/>
        </p:xfrm>
        <a:graphic>
          <a:graphicData uri="http://schemas.openxmlformats.org/presentationml/2006/ole">
            <mc:AlternateContent xmlns:mc="http://schemas.openxmlformats.org/markup-compatibility/2006">
              <mc:Choice xmlns:v="urn:schemas-microsoft-com:vml" Requires="v">
                <p:oleObj spid="_x0000_s70639" name="Equation" r:id="rId13" imgW="660240" imgH="215640" progId="Equation.DSMT4">
                  <p:embed/>
                </p:oleObj>
              </mc:Choice>
              <mc:Fallback>
                <p:oleObj name="Equation" r:id="rId13" imgW="660240" imgH="215640" progId="Equation.DSMT4">
                  <p:embed/>
                  <p:pic>
                    <p:nvPicPr>
                      <p:cNvPr id="0" name=""/>
                      <p:cNvPicPr>
                        <a:picLocks noChangeAspect="1" noChangeArrowheads="1"/>
                      </p:cNvPicPr>
                      <p:nvPr/>
                    </p:nvPicPr>
                    <p:blipFill>
                      <a:blip r:embed="rId14"/>
                      <a:srcRect/>
                      <a:stretch>
                        <a:fillRect/>
                      </a:stretch>
                    </p:blipFill>
                    <p:spPr bwMode="auto">
                      <a:xfrm>
                        <a:off x="10544175" y="876300"/>
                        <a:ext cx="1279525" cy="415925"/>
                      </a:xfrm>
                      <a:prstGeom prst="rect">
                        <a:avLst/>
                      </a:prstGeom>
                      <a:noFill/>
                      <a:ln>
                        <a:noFill/>
                      </a:ln>
                    </p:spPr>
                  </p:pic>
                </p:oleObj>
              </mc:Fallback>
            </mc:AlternateContent>
          </a:graphicData>
        </a:graphic>
      </p:graphicFrame>
      <p:sp>
        <p:nvSpPr>
          <p:cNvPr id="34" name="椭圆 33"/>
          <p:cNvSpPr/>
          <p:nvPr/>
        </p:nvSpPr>
        <p:spPr bwMode="auto">
          <a:xfrm>
            <a:off x="9953245" y="2032873"/>
            <a:ext cx="102637" cy="111968"/>
          </a:xfrm>
          <a:prstGeom prst="ellipse">
            <a:avLst/>
          </a:prstGeom>
          <a:solidFill>
            <a:schemeClr val="accent3">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5" name="Text Box 4"/>
          <p:cNvSpPr txBox="1">
            <a:spLocks noChangeArrowheads="1"/>
          </p:cNvSpPr>
          <p:nvPr/>
        </p:nvSpPr>
        <p:spPr bwMode="auto">
          <a:xfrm>
            <a:off x="9927193" y="2035173"/>
            <a:ext cx="539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a:t>
            </a:r>
          </a:p>
        </p:txBody>
      </p:sp>
      <p:sp>
        <p:nvSpPr>
          <p:cNvPr id="27" name="Text Box 4"/>
          <p:cNvSpPr txBox="1">
            <a:spLocks noChangeArrowheads="1"/>
          </p:cNvSpPr>
          <p:nvPr/>
        </p:nvSpPr>
        <p:spPr bwMode="auto">
          <a:xfrm>
            <a:off x="4945654" y="4777621"/>
            <a:ext cx="1704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normalized homogeneous </a:t>
            </a:r>
          </a:p>
        </p:txBody>
      </p:sp>
      <p:cxnSp>
        <p:nvCxnSpPr>
          <p:cNvPr id="37" name="曲线连接符 36"/>
          <p:cNvCxnSpPr/>
          <p:nvPr/>
        </p:nvCxnSpPr>
        <p:spPr bwMode="auto">
          <a:xfrm rot="16200000" flipV="1">
            <a:off x="5419305" y="4323028"/>
            <a:ext cx="417357" cy="340316"/>
          </a:xfrm>
          <a:prstGeom prst="curvedConnector3">
            <a:avLst>
              <a:gd name="adj1" fmla="val 50000"/>
            </a:avLst>
          </a:prstGeom>
          <a:solidFill>
            <a:schemeClr val="accent1"/>
          </a:solidFill>
          <a:ln w="254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21453725"/>
      </p:ext>
    </p:extLst>
  </p:cSld>
  <p:clrMapOvr>
    <a:masterClrMapping/>
  </p:clrMapOvr>
  <p:transition advTm="12526"/>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6" name="Rectangle 3"/>
          <p:cNvSpPr txBox="1">
            <a:spLocks noChangeArrowheads="1"/>
          </p:cNvSpPr>
          <p:nvPr/>
        </p:nvSpPr>
        <p:spPr bwMode="auto">
          <a:xfrm>
            <a:off x="122238" y="858414"/>
            <a:ext cx="11373076" cy="70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From the retinal CS to the pixel CS </a:t>
            </a:r>
          </a:p>
          <a:p>
            <a:pPr lvl="1" algn="just"/>
            <a:endParaRPr lang="en-US" altLang="zh-CN" sz="2800" dirty="0">
              <a:ea typeface="ＭＳ Ｐゴシック" panose="020B0600070205080204" pitchFamily="34" charset="-128"/>
            </a:endParaRPr>
          </a:p>
          <a:p>
            <a:pPr lvl="1" algn="just"/>
            <a:endParaRPr lang="en-US" altLang="zh-CN" sz="2800" dirty="0">
              <a:ea typeface="ＭＳ Ｐゴシック" panose="020B0600070205080204" pitchFamily="34" charset="-128"/>
            </a:endParaRPr>
          </a:p>
          <a:p>
            <a:pPr lvl="1" algn="just"/>
            <a:endParaRPr lang="en-US" altLang="zh-CN" dirty="0">
              <a:ea typeface="ＭＳ Ｐゴシック" panose="020B0600070205080204" pitchFamily="34" charset="-128"/>
            </a:endParaRPr>
          </a:p>
        </p:txBody>
      </p:sp>
      <p:sp>
        <p:nvSpPr>
          <p:cNvPr id="38" name="Rectangle 4"/>
          <p:cNvSpPr>
            <a:spLocks noChangeArrowheads="1"/>
          </p:cNvSpPr>
          <p:nvPr/>
        </p:nvSpPr>
        <p:spPr bwMode="auto">
          <a:xfrm>
            <a:off x="2844800" y="1700213"/>
            <a:ext cx="3479800"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Arial" panose="020B0604020202020204" pitchFamily="34" charset="0"/>
              <a:ea typeface="宋体" panose="02010600030101010101" pitchFamily="2" charset="-122"/>
              <a:cs typeface="Arial" panose="020B0604020202020204" pitchFamily="34" charset="0"/>
            </a:endParaRPr>
          </a:p>
        </p:txBody>
      </p:sp>
      <p:sp>
        <p:nvSpPr>
          <p:cNvPr id="39" name="Text Box 4"/>
          <p:cNvSpPr txBox="1">
            <a:spLocks noChangeArrowheads="1"/>
          </p:cNvSpPr>
          <p:nvPr/>
        </p:nvSpPr>
        <p:spPr bwMode="auto">
          <a:xfrm>
            <a:off x="878275" y="1426157"/>
            <a:ext cx="10458417"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The unit for retinal CS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x-y</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ea typeface="宋体" panose="02010600030101010101" pitchFamily="2" charset="-122"/>
              </a:rPr>
              <a:t> is physical unit (e.g., mm, cm) while the unit for pixel CS </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u-v</a:t>
            </a:r>
            <a:r>
              <a:rPr lang="en-US" altLang="zh-CN" sz="2400" dirty="0">
                <a:latin typeface="Times New Roman" panose="02020603050405020304" pitchFamily="18" charset="0"/>
                <a:ea typeface="宋体" panose="02010600030101010101" pitchFamily="2" charset="-122"/>
              </a:rPr>
              <a:t>)</a:t>
            </a:r>
            <a:r>
              <a:rPr lang="en-US" altLang="zh-CN" sz="2400" dirty="0">
                <a:ea typeface="宋体" panose="02010600030101010101" pitchFamily="2" charset="-122"/>
              </a:rPr>
              <a:t> is pixel</a:t>
            </a:r>
          </a:p>
        </p:txBody>
      </p:sp>
      <p:sp>
        <p:nvSpPr>
          <p:cNvPr id="40" name="Text Box 4"/>
          <p:cNvSpPr txBox="1">
            <a:spLocks noChangeArrowheads="1"/>
          </p:cNvSpPr>
          <p:nvPr/>
        </p:nvSpPr>
        <p:spPr bwMode="auto">
          <a:xfrm>
            <a:off x="886213" y="2226617"/>
            <a:ext cx="108610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Suppose that one pixel represents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dx</a:t>
            </a:r>
            <a:r>
              <a:rPr lang="en-US" altLang="zh-CN" sz="2400" dirty="0">
                <a:ea typeface="宋体" panose="02010600030101010101" pitchFamily="2" charset="-122"/>
              </a:rPr>
              <a:t> physical units along the x-axis and represents</a:t>
            </a:r>
            <a:r>
              <a:rPr lang="en-US" altLang="zh-CN" sz="2400" i="1" dirty="0">
                <a:latin typeface="Times New Roman" panose="02020603050405020304" pitchFamily="18" charset="0"/>
                <a:ea typeface="宋体" panose="02010600030101010101" pitchFamily="2" charset="-122"/>
              </a:rPr>
              <a:t> </a:t>
            </a:r>
            <a:r>
              <a:rPr lang="en-US" altLang="zh-CN" sz="2400" i="1" dirty="0" err="1">
                <a:latin typeface="Times New Roman" panose="02020603050405020304" pitchFamily="18" charset="0"/>
                <a:ea typeface="宋体" panose="02010600030101010101" pitchFamily="2" charset="-122"/>
              </a:rPr>
              <a:t>dy</a:t>
            </a:r>
            <a:r>
              <a:rPr lang="en-US" altLang="zh-CN" sz="2400" i="1" dirty="0">
                <a:latin typeface="Times New Roman" panose="02020603050405020304" pitchFamily="18" charset="0"/>
                <a:ea typeface="宋体" panose="02010600030101010101" pitchFamily="2" charset="-122"/>
              </a:rPr>
              <a:t> </a:t>
            </a:r>
            <a:r>
              <a:rPr lang="en-US" altLang="zh-CN" sz="2400" dirty="0">
                <a:ea typeface="宋体" panose="02010600030101010101" pitchFamily="2" charset="-122"/>
              </a:rPr>
              <a:t>physical units along the y-axis, and the image of the optical center is </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c</a:t>
            </a:r>
            <a:r>
              <a:rPr lang="en-US" altLang="zh-CN" sz="2400" i="1" baseline="-25000" dirty="0">
                <a:latin typeface="Times New Roman" panose="02020603050405020304" pitchFamily="18" charset="0"/>
                <a:ea typeface="宋体" panose="02010600030101010101" pitchFamily="2" charset="-122"/>
              </a:rPr>
              <a:t>x</a:t>
            </a:r>
            <a:r>
              <a:rPr lang="en-US" altLang="zh-CN" sz="2400" dirty="0">
                <a:latin typeface="Times New Roman" panose="02020603050405020304" pitchFamily="18" charset="0"/>
                <a:ea typeface="宋体" panose="02010600030101010101" pitchFamily="2" charset="-122"/>
              </a:rPr>
              <a:t>, </a:t>
            </a:r>
            <a:r>
              <a:rPr lang="en-US" altLang="zh-CN" sz="2400" i="1" dirty="0">
                <a:latin typeface="Times New Roman" panose="02020603050405020304" pitchFamily="18" charset="0"/>
                <a:ea typeface="宋体" panose="02010600030101010101" pitchFamily="2" charset="-122"/>
              </a:rPr>
              <a:t>c</a:t>
            </a:r>
            <a:r>
              <a:rPr lang="en-US" altLang="zh-CN" sz="2400" i="1" baseline="-25000" dirty="0">
                <a:latin typeface="Times New Roman" panose="02020603050405020304" pitchFamily="18" charset="0"/>
                <a:ea typeface="宋体" panose="02010600030101010101" pitchFamily="2" charset="-122"/>
              </a:rPr>
              <a:t>y</a:t>
            </a:r>
            <a:r>
              <a:rPr lang="en-US" altLang="zh-CN" sz="2400" dirty="0">
                <a:latin typeface="Times New Roman" panose="02020603050405020304" pitchFamily="18" charset="0"/>
                <a:ea typeface="宋体" panose="02010600030101010101" pitchFamily="2" charset="-122"/>
              </a:rPr>
              <a:t>)</a:t>
            </a:r>
            <a:r>
              <a:rPr lang="en-US" altLang="zh-CN" sz="2400" dirty="0">
                <a:ea typeface="宋体" panose="02010600030101010101" pitchFamily="2" charset="-122"/>
                <a:cs typeface="Calibri" panose="020F0502020204030204" pitchFamily="34" charset="0"/>
              </a:rPr>
              <a:t> (pixels)</a:t>
            </a:r>
          </a:p>
        </p:txBody>
      </p:sp>
      <p:graphicFrame>
        <p:nvGraphicFramePr>
          <p:cNvPr id="41" name="Object 12"/>
          <p:cNvGraphicFramePr>
            <a:graphicFrameLocks noChangeAspect="1"/>
          </p:cNvGraphicFramePr>
          <p:nvPr>
            <p:extLst>
              <p:ext uri="{D42A27DB-BD31-4B8C-83A1-F6EECF244321}">
                <p14:modId xmlns:p14="http://schemas.microsoft.com/office/powerpoint/2010/main" val="387541483"/>
              </p:ext>
            </p:extLst>
          </p:nvPr>
        </p:nvGraphicFramePr>
        <p:xfrm>
          <a:off x="3944516" y="3287130"/>
          <a:ext cx="3003550" cy="2790825"/>
        </p:xfrm>
        <a:graphic>
          <a:graphicData uri="http://schemas.openxmlformats.org/presentationml/2006/ole">
            <mc:AlternateContent xmlns:mc="http://schemas.openxmlformats.org/markup-compatibility/2006">
              <mc:Choice xmlns:v="urn:schemas-microsoft-com:vml" Requires="v">
                <p:oleObj spid="_x0000_s4604" name="Equation" r:id="rId3" imgW="1130040" imgH="1054080" progId="Equation.DSMT4">
                  <p:embed/>
                </p:oleObj>
              </mc:Choice>
              <mc:Fallback>
                <p:oleObj name="Equation" r:id="rId3" imgW="1130040" imgH="1054080" progId="Equation.DSMT4">
                  <p:embed/>
                  <p:pic>
                    <p:nvPicPr>
                      <p:cNvPr id="0" name=""/>
                      <p:cNvPicPr>
                        <a:picLocks noChangeAspect="1" noChangeArrowheads="1"/>
                      </p:cNvPicPr>
                      <p:nvPr/>
                    </p:nvPicPr>
                    <p:blipFill>
                      <a:blip r:embed="rId4"/>
                      <a:srcRect/>
                      <a:stretch>
                        <a:fillRect/>
                      </a:stretch>
                    </p:blipFill>
                    <p:spPr bwMode="auto">
                      <a:xfrm>
                        <a:off x="3944516" y="3287130"/>
                        <a:ext cx="30035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 Box 4"/>
          <p:cNvSpPr txBox="1">
            <a:spLocks noChangeArrowheads="1"/>
          </p:cNvSpPr>
          <p:nvPr/>
        </p:nvSpPr>
        <p:spPr bwMode="auto">
          <a:xfrm>
            <a:off x="1689683" y="5294313"/>
            <a:ext cx="1704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normalized homogeneous </a:t>
            </a:r>
          </a:p>
        </p:txBody>
      </p:sp>
      <p:cxnSp>
        <p:nvCxnSpPr>
          <p:cNvPr id="10" name="曲线连接符 9"/>
          <p:cNvCxnSpPr>
            <a:stCxn id="9" idx="0"/>
            <a:endCxn id="41" idx="1"/>
          </p:cNvCxnSpPr>
          <p:nvPr/>
        </p:nvCxnSpPr>
        <p:spPr bwMode="auto">
          <a:xfrm rot="5400000" flipH="1" flipV="1">
            <a:off x="2937458" y="4287256"/>
            <a:ext cx="611771" cy="1402345"/>
          </a:xfrm>
          <a:prstGeom prst="curvedConnector2">
            <a:avLst/>
          </a:prstGeom>
          <a:solidFill>
            <a:schemeClr val="accent1"/>
          </a:solidFill>
          <a:ln w="254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71738834"/>
      </p:ext>
    </p:extLst>
  </p:cSld>
  <p:clrMapOvr>
    <a:masterClrMapping/>
  </p:clrMapOvr>
  <p:transition advTm="12526"/>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6" name="Rectangle 3"/>
          <p:cNvSpPr txBox="1">
            <a:spLocks noChangeArrowheads="1"/>
          </p:cNvSpPr>
          <p:nvPr/>
        </p:nvSpPr>
        <p:spPr bwMode="auto">
          <a:xfrm>
            <a:off x="122238" y="858414"/>
            <a:ext cx="11373076" cy="70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From the retinal CS to the pixel CS </a:t>
            </a:r>
          </a:p>
          <a:p>
            <a:pPr lvl="1" algn="just"/>
            <a:endParaRPr lang="en-US" altLang="zh-CN" sz="2800" dirty="0">
              <a:ea typeface="ＭＳ Ｐゴシック" panose="020B0600070205080204" pitchFamily="34" charset="-128"/>
            </a:endParaRPr>
          </a:p>
          <a:p>
            <a:pPr lvl="1" algn="just"/>
            <a:endParaRPr lang="en-US" altLang="zh-CN" sz="2800" dirty="0">
              <a:ea typeface="ＭＳ Ｐゴシック" panose="020B0600070205080204" pitchFamily="34" charset="-128"/>
            </a:endParaRPr>
          </a:p>
          <a:p>
            <a:pPr lvl="1" algn="just"/>
            <a:endParaRPr lang="en-US" altLang="zh-CN" dirty="0">
              <a:ea typeface="ＭＳ Ｐゴシック" panose="020B0600070205080204" pitchFamily="34" charset="-128"/>
            </a:endParaRPr>
          </a:p>
        </p:txBody>
      </p:sp>
      <p:sp>
        <p:nvSpPr>
          <p:cNvPr id="38" name="Rectangle 4"/>
          <p:cNvSpPr>
            <a:spLocks noChangeArrowheads="1"/>
          </p:cNvSpPr>
          <p:nvPr/>
        </p:nvSpPr>
        <p:spPr bwMode="auto">
          <a:xfrm>
            <a:off x="2844800" y="1700213"/>
            <a:ext cx="3479800" cy="290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Arial" panose="020B0604020202020204" pitchFamily="34" charset="0"/>
              <a:ea typeface="宋体" panose="02010600030101010101" pitchFamily="2" charset="-122"/>
              <a:cs typeface="Arial" panose="020B0604020202020204" pitchFamily="34" charset="0"/>
            </a:endParaRPr>
          </a:p>
        </p:txBody>
      </p:sp>
      <p:sp>
        <p:nvSpPr>
          <p:cNvPr id="39" name="Text Box 4"/>
          <p:cNvSpPr txBox="1">
            <a:spLocks noChangeArrowheads="1"/>
          </p:cNvSpPr>
          <p:nvPr/>
        </p:nvSpPr>
        <p:spPr bwMode="auto">
          <a:xfrm>
            <a:off x="878275" y="1426157"/>
            <a:ext cx="8970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If the two axis,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400" dirty="0">
                <a:ea typeface="宋体" panose="02010600030101010101" pitchFamily="2" charset="-122"/>
              </a:rPr>
              <a:t> and </a:t>
            </a:r>
            <a:r>
              <a:rPr lang="en-US" altLang="zh-CN" sz="2400" i="1" dirty="0">
                <a:latin typeface="Times New Roman" panose="02020603050405020304" pitchFamily="18" charset="0"/>
                <a:ea typeface="宋体" panose="02010600030101010101" pitchFamily="2" charset="-122"/>
                <a:cs typeface="Times New Roman" panose="02020603050405020304" pitchFamily="18" charset="0"/>
              </a:rPr>
              <a:t>v</a:t>
            </a:r>
            <a:r>
              <a:rPr lang="en-US" altLang="zh-CN" sz="2400" dirty="0">
                <a:ea typeface="宋体" panose="02010600030101010101" pitchFamily="2" charset="-122"/>
              </a:rPr>
              <a:t>, of the image plane are not perpendicular,</a:t>
            </a:r>
          </a:p>
        </p:txBody>
      </p:sp>
      <p:graphicFrame>
        <p:nvGraphicFramePr>
          <p:cNvPr id="274" name="Object 12"/>
          <p:cNvGraphicFramePr>
            <a:graphicFrameLocks noChangeAspect="1"/>
          </p:cNvGraphicFramePr>
          <p:nvPr>
            <p:extLst>
              <p:ext uri="{D42A27DB-BD31-4B8C-83A1-F6EECF244321}">
                <p14:modId xmlns:p14="http://schemas.microsoft.com/office/powerpoint/2010/main" val="113677793"/>
              </p:ext>
            </p:extLst>
          </p:nvPr>
        </p:nvGraphicFramePr>
        <p:xfrm>
          <a:off x="7137400" y="1879600"/>
          <a:ext cx="2711450" cy="1790700"/>
        </p:xfrm>
        <a:graphic>
          <a:graphicData uri="http://schemas.openxmlformats.org/presentationml/2006/ole">
            <mc:AlternateContent xmlns:mc="http://schemas.openxmlformats.org/markup-compatibility/2006">
              <mc:Choice xmlns:v="urn:schemas-microsoft-com:vml" Requires="v">
                <p:oleObj spid="_x0000_s46646" name="Equation" r:id="rId3" imgW="1091880" imgH="723600" progId="Equation.DSMT4">
                  <p:embed/>
                </p:oleObj>
              </mc:Choice>
              <mc:Fallback>
                <p:oleObj name="Equation" r:id="rId3" imgW="1091880" imgH="723600" progId="Equation.DSMT4">
                  <p:embed/>
                  <p:pic>
                    <p:nvPicPr>
                      <p:cNvPr id="0" name=""/>
                      <p:cNvPicPr>
                        <a:picLocks noChangeAspect="1" noChangeArrowheads="1"/>
                      </p:cNvPicPr>
                      <p:nvPr/>
                    </p:nvPicPr>
                    <p:blipFill>
                      <a:blip r:embed="rId4"/>
                      <a:srcRect/>
                      <a:stretch>
                        <a:fillRect/>
                      </a:stretch>
                    </p:blipFill>
                    <p:spPr bwMode="auto">
                      <a:xfrm>
                        <a:off x="7137400" y="1879600"/>
                        <a:ext cx="2711450" cy="1790700"/>
                      </a:xfrm>
                      <a:prstGeom prst="rect">
                        <a:avLst/>
                      </a:prstGeom>
                      <a:noFill/>
                      <a:ln>
                        <a:noFill/>
                      </a:ln>
                    </p:spPr>
                  </p:pic>
                </p:oleObj>
              </mc:Fallback>
            </mc:AlternateContent>
          </a:graphicData>
        </a:graphic>
      </p:graphicFrame>
      <p:graphicFrame>
        <p:nvGraphicFramePr>
          <p:cNvPr id="276" name="Object 12"/>
          <p:cNvGraphicFramePr>
            <a:graphicFrameLocks noChangeAspect="1"/>
          </p:cNvGraphicFramePr>
          <p:nvPr>
            <p:extLst>
              <p:ext uri="{D42A27DB-BD31-4B8C-83A1-F6EECF244321}">
                <p14:modId xmlns:p14="http://schemas.microsoft.com/office/powerpoint/2010/main" val="1927379368"/>
              </p:ext>
            </p:extLst>
          </p:nvPr>
        </p:nvGraphicFramePr>
        <p:xfrm>
          <a:off x="6796088" y="3867150"/>
          <a:ext cx="3074987" cy="2398713"/>
        </p:xfrm>
        <a:graphic>
          <a:graphicData uri="http://schemas.openxmlformats.org/presentationml/2006/ole">
            <mc:AlternateContent xmlns:mc="http://schemas.openxmlformats.org/markup-compatibility/2006">
              <mc:Choice xmlns:v="urn:schemas-microsoft-com:vml" Requires="v">
                <p:oleObj spid="_x0000_s46647" name="Equation" r:id="rId5" imgW="1346040" imgH="1054080" progId="Equation.DSMT4">
                  <p:embed/>
                </p:oleObj>
              </mc:Choice>
              <mc:Fallback>
                <p:oleObj name="Equation" r:id="rId5" imgW="1346040" imgH="1054080" progId="Equation.DSMT4">
                  <p:embed/>
                  <p:pic>
                    <p:nvPicPr>
                      <p:cNvPr id="0" name=""/>
                      <p:cNvPicPr>
                        <a:picLocks noChangeAspect="1" noChangeArrowheads="1"/>
                      </p:cNvPicPr>
                      <p:nvPr/>
                    </p:nvPicPr>
                    <p:blipFill>
                      <a:blip r:embed="rId6"/>
                      <a:srcRect/>
                      <a:stretch>
                        <a:fillRect/>
                      </a:stretch>
                    </p:blipFill>
                    <p:spPr bwMode="auto">
                      <a:xfrm>
                        <a:off x="6796088" y="3867150"/>
                        <a:ext cx="3074987" cy="2398713"/>
                      </a:xfrm>
                      <a:prstGeom prst="rect">
                        <a:avLst/>
                      </a:prstGeom>
                      <a:noFill/>
                      <a:ln>
                        <a:noFill/>
                      </a:ln>
                    </p:spPr>
                  </p:pic>
                </p:oleObj>
              </mc:Fallback>
            </mc:AlternateContent>
          </a:graphicData>
        </a:graphic>
      </p:graphicFrame>
      <p:sp>
        <p:nvSpPr>
          <p:cNvPr id="277" name="右箭头 276"/>
          <p:cNvSpPr>
            <a:spLocks noChangeArrowheads="1"/>
          </p:cNvSpPr>
          <p:nvPr/>
        </p:nvSpPr>
        <p:spPr bwMode="auto">
          <a:xfrm rot="5400000">
            <a:off x="7585693" y="3498935"/>
            <a:ext cx="381293"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278" name="Text Box 4"/>
          <p:cNvSpPr txBox="1">
            <a:spLocks noChangeArrowheads="1"/>
          </p:cNvSpPr>
          <p:nvPr/>
        </p:nvSpPr>
        <p:spPr bwMode="auto">
          <a:xfrm>
            <a:off x="11556353" y="4883510"/>
            <a:ext cx="5508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(4)</a:t>
            </a:r>
          </a:p>
        </p:txBody>
      </p:sp>
      <p:pic>
        <p:nvPicPr>
          <p:cNvPr id="3" name="图片 2">
            <a:extLst>
              <a:ext uri="{FF2B5EF4-FFF2-40B4-BE49-F238E27FC236}">
                <a16:creationId xmlns:a16="http://schemas.microsoft.com/office/drawing/2014/main" id="{1D772369-5B8E-42C0-8BE4-4FA25334BC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21" y="1757255"/>
            <a:ext cx="6204204" cy="4369308"/>
          </a:xfrm>
          <a:prstGeom prst="rect">
            <a:avLst/>
          </a:prstGeom>
        </p:spPr>
      </p:pic>
    </p:spTree>
    <p:extLst>
      <p:ext uri="{BB962C8B-B14F-4D97-AF65-F5344CB8AC3E}">
        <p14:creationId xmlns:p14="http://schemas.microsoft.com/office/powerpoint/2010/main" val="2035690232"/>
      </p:ext>
    </p:extLst>
  </p:cSld>
  <p:clrMapOvr>
    <a:masterClrMapping/>
  </p:clrMapOvr>
  <p:transition advTm="12526"/>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9" name="Text Box 4"/>
          <p:cNvSpPr txBox="1">
            <a:spLocks noChangeArrowheads="1"/>
          </p:cNvSpPr>
          <p:nvPr/>
        </p:nvSpPr>
        <p:spPr bwMode="auto">
          <a:xfrm>
            <a:off x="798807" y="847725"/>
            <a:ext cx="7975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From Eqs.1, 2, and 4, we can have</a:t>
            </a:r>
          </a:p>
        </p:txBody>
      </p:sp>
      <p:graphicFrame>
        <p:nvGraphicFramePr>
          <p:cNvPr id="10" name="Object 12"/>
          <p:cNvGraphicFramePr>
            <a:graphicFrameLocks noChangeAspect="1"/>
          </p:cNvGraphicFramePr>
          <p:nvPr>
            <p:extLst>
              <p:ext uri="{D42A27DB-BD31-4B8C-83A1-F6EECF244321}">
                <p14:modId xmlns:p14="http://schemas.microsoft.com/office/powerpoint/2010/main" val="4241532911"/>
              </p:ext>
            </p:extLst>
          </p:nvPr>
        </p:nvGraphicFramePr>
        <p:xfrm>
          <a:off x="315913" y="1352550"/>
          <a:ext cx="11583987" cy="4159250"/>
        </p:xfrm>
        <a:graphic>
          <a:graphicData uri="http://schemas.openxmlformats.org/presentationml/2006/ole">
            <mc:AlternateContent xmlns:mc="http://schemas.openxmlformats.org/markup-compatibility/2006">
              <mc:Choice xmlns:v="urn:schemas-microsoft-com:vml" Requires="v">
                <p:oleObj spid="_x0000_s6120" name="Equation" r:id="rId3" imgW="5181480" imgH="1866600" progId="Equation.DSMT4">
                  <p:embed/>
                </p:oleObj>
              </mc:Choice>
              <mc:Fallback>
                <p:oleObj name="Equation" r:id="rId3" imgW="5181480" imgH="1866600" progId="Equation.DSMT4">
                  <p:embed/>
                  <p:pic>
                    <p:nvPicPr>
                      <p:cNvPr id="0" name=""/>
                      <p:cNvPicPr>
                        <a:picLocks noChangeAspect="1" noChangeArrowheads="1"/>
                      </p:cNvPicPr>
                      <p:nvPr/>
                    </p:nvPicPr>
                    <p:blipFill>
                      <a:blip r:embed="rId4"/>
                      <a:srcRect/>
                      <a:stretch>
                        <a:fillRect/>
                      </a:stretch>
                    </p:blipFill>
                    <p:spPr bwMode="auto">
                      <a:xfrm>
                        <a:off x="315913" y="1352550"/>
                        <a:ext cx="11583987"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p:cNvGrpSpPr/>
          <p:nvPr/>
        </p:nvGrpSpPr>
        <p:grpSpPr>
          <a:xfrm>
            <a:off x="2326810" y="3678238"/>
            <a:ext cx="1199441" cy="2241575"/>
            <a:chOff x="2326810" y="3678238"/>
            <a:chExt cx="1199441" cy="2241575"/>
          </a:xfrm>
        </p:grpSpPr>
        <p:sp>
          <p:nvSpPr>
            <p:cNvPr id="12" name="矩形 13"/>
            <p:cNvSpPr>
              <a:spLocks noChangeArrowheads="1"/>
            </p:cNvSpPr>
            <p:nvPr/>
          </p:nvSpPr>
          <p:spPr bwMode="auto">
            <a:xfrm>
              <a:off x="2379527" y="3678238"/>
              <a:ext cx="1008331" cy="1889125"/>
            </a:xfrm>
            <a:prstGeom prst="rect">
              <a:avLst/>
            </a:prstGeom>
            <a:solidFill>
              <a:srgbClr val="FFFF00">
                <a:alpha val="25882"/>
              </a:srgbClr>
            </a:solidFill>
            <a:ln w="9525" algn="ctr">
              <a:noFill/>
              <a:round/>
              <a:headEnd/>
              <a:tailEnd/>
            </a:ln>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14" name="Text Box 4"/>
            <p:cNvSpPr txBox="1">
              <a:spLocks noChangeArrowheads="1"/>
            </p:cNvSpPr>
            <p:nvPr/>
          </p:nvSpPr>
          <p:spPr bwMode="auto">
            <a:xfrm>
              <a:off x="2326810" y="5519703"/>
              <a:ext cx="11994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err="1">
                  <a:ea typeface="宋体" panose="02010600030101010101" pitchFamily="2" charset="-122"/>
                </a:rPr>
                <a:t>Extrinsics</a:t>
              </a:r>
              <a:endParaRPr lang="en-US" altLang="zh-CN" sz="2000" dirty="0">
                <a:ea typeface="宋体" panose="02010600030101010101" pitchFamily="2" charset="-122"/>
              </a:endParaRPr>
            </a:p>
          </p:txBody>
        </p:sp>
      </p:grpSp>
      <p:grpSp>
        <p:nvGrpSpPr>
          <p:cNvPr id="6" name="组合 5"/>
          <p:cNvGrpSpPr/>
          <p:nvPr/>
        </p:nvGrpSpPr>
        <p:grpSpPr>
          <a:xfrm>
            <a:off x="4333874" y="4094159"/>
            <a:ext cx="7686675" cy="1925641"/>
            <a:chOff x="4333874" y="4094159"/>
            <a:chExt cx="7686675" cy="1925641"/>
          </a:xfrm>
        </p:grpSpPr>
        <p:sp>
          <p:nvSpPr>
            <p:cNvPr id="2" name="矩形 1"/>
            <p:cNvSpPr/>
            <p:nvPr/>
          </p:nvSpPr>
          <p:spPr bwMode="auto">
            <a:xfrm>
              <a:off x="4333874" y="4095750"/>
              <a:ext cx="7686675" cy="1924050"/>
            </a:xfrm>
            <a:prstGeom prst="rect">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11" name="Object 12"/>
            <p:cNvGraphicFramePr>
              <a:graphicFrameLocks noChangeAspect="1"/>
            </p:cNvGraphicFramePr>
            <p:nvPr>
              <p:extLst>
                <p:ext uri="{D42A27DB-BD31-4B8C-83A1-F6EECF244321}">
                  <p14:modId xmlns:p14="http://schemas.microsoft.com/office/powerpoint/2010/main" val="1184922225"/>
                </p:ext>
              </p:extLst>
            </p:nvPr>
          </p:nvGraphicFramePr>
          <p:xfrm>
            <a:off x="6207125" y="4432300"/>
            <a:ext cx="3008313" cy="847725"/>
          </p:xfrm>
          <a:graphic>
            <a:graphicData uri="http://schemas.openxmlformats.org/presentationml/2006/ole">
              <mc:AlternateContent xmlns:mc="http://schemas.openxmlformats.org/markup-compatibility/2006">
                <mc:Choice xmlns:v="urn:schemas-microsoft-com:vml" Requires="v">
                  <p:oleObj spid="_x0000_s6121" name="Equation" r:id="rId5" imgW="1346040" imgH="380880" progId="Equation.DSMT4">
                    <p:embed/>
                  </p:oleObj>
                </mc:Choice>
                <mc:Fallback>
                  <p:oleObj name="Equation" r:id="rId5" imgW="1346040" imgH="380880" progId="Equation.DSMT4">
                    <p:embed/>
                    <p:pic>
                      <p:nvPicPr>
                        <p:cNvPr id="0" name=""/>
                        <p:cNvPicPr>
                          <a:picLocks noChangeAspect="1" noChangeArrowheads="1"/>
                        </p:cNvPicPr>
                        <p:nvPr/>
                      </p:nvPicPr>
                      <p:blipFill>
                        <a:blip r:embed="rId6"/>
                        <a:srcRect/>
                        <a:stretch>
                          <a:fillRect/>
                        </a:stretch>
                      </p:blipFill>
                      <p:spPr bwMode="auto">
                        <a:xfrm>
                          <a:off x="6207125" y="4432300"/>
                          <a:ext cx="30083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4"/>
            <p:cNvSpPr txBox="1">
              <a:spLocks noChangeArrowheads="1"/>
            </p:cNvSpPr>
            <p:nvPr/>
          </p:nvSpPr>
          <p:spPr bwMode="auto">
            <a:xfrm>
              <a:off x="4338637" y="4094159"/>
              <a:ext cx="6567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Image formation model without considering lens distortions,</a:t>
              </a:r>
            </a:p>
          </p:txBody>
        </p:sp>
        <p:sp>
          <p:nvSpPr>
            <p:cNvPr id="15" name="Text Box 4"/>
            <p:cNvSpPr txBox="1">
              <a:spLocks noChangeArrowheads="1"/>
            </p:cNvSpPr>
            <p:nvPr/>
          </p:nvSpPr>
          <p:spPr bwMode="auto">
            <a:xfrm>
              <a:off x="4338636" y="5222872"/>
              <a:ext cx="75199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000" dirty="0">
                  <a:ea typeface="宋体" panose="02010600030101010101" pitchFamily="2" charset="-122"/>
                </a:rPr>
                <a:t>Note: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u</a:t>
              </a:r>
              <a:r>
                <a:rPr lang="en-US" altLang="zh-CN" sz="2000" dirty="0">
                  <a:ea typeface="宋体" panose="02010600030101010101" pitchFamily="2" charset="-122"/>
                </a:rPr>
                <a:t> is the normalized homogeneous coordinates</a:t>
              </a:r>
            </a:p>
          </p:txBody>
        </p:sp>
        <p:sp>
          <p:nvSpPr>
            <p:cNvPr id="18" name="Text Box 4"/>
            <p:cNvSpPr txBox="1">
              <a:spLocks noChangeArrowheads="1"/>
            </p:cNvSpPr>
            <p:nvPr/>
          </p:nvSpPr>
          <p:spPr bwMode="auto">
            <a:xfrm>
              <a:off x="9951876" y="4633119"/>
              <a:ext cx="5508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(5)</a:t>
              </a:r>
            </a:p>
          </p:txBody>
        </p:sp>
      </p:grpSp>
      <p:grpSp>
        <p:nvGrpSpPr>
          <p:cNvPr id="4" name="组合 3"/>
          <p:cNvGrpSpPr/>
          <p:nvPr/>
        </p:nvGrpSpPr>
        <p:grpSpPr>
          <a:xfrm>
            <a:off x="997163" y="3687690"/>
            <a:ext cx="1304874" cy="2563626"/>
            <a:chOff x="1074653" y="3687690"/>
            <a:chExt cx="1304874" cy="2563626"/>
          </a:xfrm>
        </p:grpSpPr>
        <p:sp>
          <p:nvSpPr>
            <p:cNvPr id="16" name="矩形 13"/>
            <p:cNvSpPr>
              <a:spLocks noChangeArrowheads="1"/>
            </p:cNvSpPr>
            <p:nvPr/>
          </p:nvSpPr>
          <p:spPr bwMode="auto">
            <a:xfrm>
              <a:off x="1074653" y="3687690"/>
              <a:ext cx="1304874" cy="1889125"/>
            </a:xfrm>
            <a:prstGeom prst="rect">
              <a:avLst/>
            </a:prstGeom>
            <a:solidFill>
              <a:schemeClr val="accent6">
                <a:lumMod val="50000"/>
                <a:alpha val="26000"/>
              </a:schemeClr>
            </a:solidFill>
            <a:ln w="9525" algn="ctr">
              <a:noFill/>
              <a:round/>
              <a:headEnd/>
              <a:tailEnd/>
            </a:ln>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17" name="Text Box 4"/>
            <p:cNvSpPr txBox="1">
              <a:spLocks noChangeArrowheads="1"/>
            </p:cNvSpPr>
            <p:nvPr/>
          </p:nvSpPr>
          <p:spPr bwMode="auto">
            <a:xfrm>
              <a:off x="1127369" y="5543430"/>
              <a:ext cx="119944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err="1">
                  <a:ea typeface="宋体" panose="02010600030101010101" pitchFamily="2" charset="-122"/>
                </a:rPr>
                <a:t>intrinscis</a:t>
              </a:r>
              <a:r>
                <a:rPr lang="en-US" altLang="zh-CN" sz="2000" dirty="0">
                  <a:ea typeface="宋体" panose="02010600030101010101" pitchFamily="2" charset="-122"/>
                </a:rPr>
                <a:t> matrix</a:t>
              </a:r>
            </a:p>
          </p:txBody>
        </p:sp>
      </p:grpSp>
    </p:spTree>
    <p:extLst>
      <p:ext uri="{BB962C8B-B14F-4D97-AF65-F5344CB8AC3E}">
        <p14:creationId xmlns:p14="http://schemas.microsoft.com/office/powerpoint/2010/main" val="3806345264"/>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6" name="Rectangle 3"/>
          <p:cNvSpPr txBox="1">
            <a:spLocks noChangeArrowheads="1"/>
          </p:cNvSpPr>
          <p:nvPr/>
        </p:nvSpPr>
        <p:spPr bwMode="auto">
          <a:xfrm>
            <a:off x="122239" y="858414"/>
            <a:ext cx="5872162" cy="5348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a:ea typeface="ＭＳ Ｐゴシック" panose="020B0600070205080204" pitchFamily="34" charset="-128"/>
              </a:rPr>
              <a:t>Some notes about the intrinsic matrix in practical use</a:t>
            </a:r>
          </a:p>
          <a:p>
            <a:pPr lvl="2" algn="just"/>
            <a:r>
              <a:rPr lang="en-US" altLang="zh-CN" sz="2000" dirty="0">
                <a:ea typeface="ＭＳ Ｐゴシック" panose="020B0600070205080204" pitchFamily="34" charset="-128"/>
              </a:rPr>
              <a:t>In </a:t>
            </a:r>
            <a:r>
              <a:rPr lang="en-US" altLang="zh-CN" sz="2000" dirty="0" err="1">
                <a:ea typeface="ＭＳ Ｐゴシック" panose="020B0600070205080204" pitchFamily="34" charset="-128"/>
              </a:rPr>
              <a:t>matlab</a:t>
            </a:r>
            <a:r>
              <a:rPr lang="en-US" altLang="zh-CN" sz="2000" dirty="0">
                <a:ea typeface="ＭＳ Ｐゴシック" panose="020B0600070205080204" pitchFamily="34" charset="-128"/>
              </a:rPr>
              <a:t>, the skew parameter </a:t>
            </a:r>
            <a:r>
              <a:rPr lang="en-US" altLang="zh-CN" sz="2000" i="1" dirty="0">
                <a:latin typeface="Times New Roman" panose="02020603050405020304" pitchFamily="18" charset="0"/>
                <a:ea typeface="ＭＳ Ｐゴシック" panose="020B0600070205080204" pitchFamily="34" charset="-128"/>
                <a:cs typeface="Times New Roman" panose="02020603050405020304" pitchFamily="18" charset="0"/>
              </a:rPr>
              <a:t>s</a:t>
            </a:r>
            <a:r>
              <a:rPr lang="en-US" altLang="zh-CN" sz="2000" dirty="0">
                <a:ea typeface="ＭＳ Ｐゴシック" panose="020B0600070205080204" pitchFamily="34" charset="-128"/>
              </a:rPr>
              <a:t> is modeled</a:t>
            </a:r>
          </a:p>
          <a:p>
            <a:pPr lvl="2" algn="just"/>
            <a:r>
              <a:rPr lang="en-US" altLang="zh-CN" sz="2000" dirty="0">
                <a:ea typeface="ＭＳ Ｐゴシック" panose="020B0600070205080204" pitchFamily="34" charset="-128"/>
              </a:rPr>
              <a:t>In </a:t>
            </a:r>
            <a:r>
              <a:rPr lang="en-US" altLang="zh-CN" sz="2000" dirty="0" err="1">
                <a:ea typeface="ＭＳ Ｐゴシック" panose="020B0600070205080204" pitchFamily="34" charset="-128"/>
              </a:rPr>
              <a:t>openCV</a:t>
            </a:r>
            <a:r>
              <a:rPr lang="en-US" altLang="zh-CN" sz="2000" dirty="0">
                <a:ea typeface="ＭＳ Ｐゴシック" panose="020B0600070205080204" pitchFamily="34" charset="-128"/>
              </a:rPr>
              <a:t>, for ordinary cameras, </a:t>
            </a:r>
            <a:r>
              <a:rPr lang="en-US" altLang="zh-CN" sz="2000" i="1" dirty="0">
                <a:latin typeface="Times New Roman" panose="02020603050405020304" pitchFamily="18" charset="0"/>
                <a:ea typeface="ＭＳ Ｐゴシック" panose="020B0600070205080204" pitchFamily="34" charset="-128"/>
                <a:cs typeface="Times New Roman" panose="02020603050405020304" pitchFamily="18" charset="0"/>
              </a:rPr>
              <a:t>s</a:t>
            </a:r>
            <a:r>
              <a:rPr lang="en-US" altLang="zh-CN" sz="2000" dirty="0">
                <a:ea typeface="ＭＳ Ｐゴシック" panose="020B0600070205080204" pitchFamily="34" charset="-128"/>
              </a:rPr>
              <a:t> is not modeled, meaning that it only considers four intrinsic parameters</a:t>
            </a:r>
          </a:p>
          <a:p>
            <a:pPr lvl="2" algn="just"/>
            <a:r>
              <a:rPr lang="en-US" altLang="zh-CN" sz="2000" dirty="0">
                <a:ea typeface="ＭＳ Ｐゴシック" panose="020B0600070205080204" pitchFamily="34" charset="-128"/>
              </a:rPr>
              <a:t>In </a:t>
            </a:r>
            <a:r>
              <a:rPr lang="en-US" altLang="zh-CN" sz="2000" dirty="0" err="1">
                <a:ea typeface="ＭＳ Ｐゴシック" panose="020B0600070205080204" pitchFamily="34" charset="-128"/>
              </a:rPr>
              <a:t>openCV</a:t>
            </a:r>
            <a:r>
              <a:rPr lang="en-US" altLang="zh-CN" sz="2000" dirty="0">
                <a:ea typeface="ＭＳ Ｐゴシック" panose="020B0600070205080204" pitchFamily="34" charset="-128"/>
              </a:rPr>
              <a:t>, for fisheye cameras, </a:t>
            </a:r>
            <a:r>
              <a:rPr lang="en-US" altLang="zh-CN" sz="2000" i="1" dirty="0">
                <a:latin typeface="Times New Roman" panose="02020603050405020304" pitchFamily="18" charset="0"/>
                <a:ea typeface="ＭＳ Ｐゴシック" panose="020B0600070205080204" pitchFamily="34" charset="-128"/>
                <a:cs typeface="Times New Roman" panose="02020603050405020304" pitchFamily="18" charset="0"/>
              </a:rPr>
              <a:t>s</a:t>
            </a:r>
            <a:r>
              <a:rPr lang="en-US" altLang="zh-CN" sz="2000" dirty="0">
                <a:ea typeface="ＭＳ Ｐゴシック" panose="020B0600070205080204" pitchFamily="34" charset="-128"/>
              </a:rPr>
              <a:t> is modeled (after calibrating the fisheye cameras, you really can get five parameters); </a:t>
            </a:r>
            <a:r>
              <a:rPr lang="en-US" altLang="zh-CN" sz="2000" b="1" dirty="0">
                <a:solidFill>
                  <a:srgbClr val="C00000"/>
                </a:solidFill>
                <a:ea typeface="ＭＳ Ｐゴシック" panose="020B0600070205080204" pitchFamily="34" charset="-128"/>
              </a:rPr>
              <a:t>However, the related document has a mistake by saying that only four intrinsic parameters are considered</a:t>
            </a:r>
            <a:endParaRPr lang="en-US" altLang="zh-CN" b="1" dirty="0">
              <a:solidFill>
                <a:srgbClr val="C00000"/>
              </a:solidFill>
              <a:ea typeface="ＭＳ Ｐゴシック" panose="020B0600070205080204" pitchFamily="34" charset="-128"/>
            </a:endParaRPr>
          </a:p>
          <a:p>
            <a:pPr lvl="1" algn="just"/>
            <a:endParaRPr lang="en-US" altLang="zh-CN" dirty="0">
              <a:ea typeface="ＭＳ Ｐゴシック" panose="020B0600070205080204" pitchFamily="34" charset="-128"/>
            </a:endParaRPr>
          </a:p>
        </p:txBody>
      </p:sp>
      <p:pic>
        <p:nvPicPr>
          <p:cNvPr id="2" name="图片 1"/>
          <p:cNvPicPr>
            <a:picLocks noChangeAspect="1"/>
          </p:cNvPicPr>
          <p:nvPr/>
        </p:nvPicPr>
        <p:blipFill rotWithShape="1">
          <a:blip r:embed="rId2"/>
          <a:srcRect l="16919" t="2010" r="18881" b="8485"/>
          <a:stretch/>
        </p:blipFill>
        <p:spPr>
          <a:xfrm>
            <a:off x="6077528" y="914401"/>
            <a:ext cx="5859469" cy="5089236"/>
          </a:xfrm>
          <a:prstGeom prst="rect">
            <a:avLst/>
          </a:prstGeom>
          <a:ln>
            <a:solidFill>
              <a:srgbClr val="002060"/>
            </a:solidFill>
          </a:ln>
        </p:spPr>
      </p:pic>
      <p:sp>
        <p:nvSpPr>
          <p:cNvPr id="8" name="Text Box 4"/>
          <p:cNvSpPr txBox="1">
            <a:spLocks noChangeArrowheads="1"/>
          </p:cNvSpPr>
          <p:nvPr/>
        </p:nvSpPr>
        <p:spPr bwMode="auto">
          <a:xfrm>
            <a:off x="298712" y="5326988"/>
            <a:ext cx="5617012" cy="830997"/>
          </a:xfrm>
          <a:prstGeom prst="rect">
            <a:avLst/>
          </a:prstGeom>
          <a:solidFill>
            <a:srgbClr val="002060"/>
          </a:solidFill>
          <a:ln>
            <a:noFill/>
          </a:ln>
          <a:effec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400" dirty="0">
                <a:solidFill>
                  <a:srgbClr val="FFFF00"/>
                </a:solidFill>
                <a:ea typeface="宋体" panose="02010600030101010101" pitchFamily="2" charset="-122"/>
              </a:rPr>
              <a:t>Note: In this course, we do not consider </a:t>
            </a:r>
            <a:r>
              <a:rPr lang="en-US" altLang="zh-CN" sz="2400" i="1" dirty="0">
                <a:solidFill>
                  <a:srgbClr val="FFFF00"/>
                </a:solidFill>
                <a:latin typeface="Times New Roman" panose="02020603050405020304" pitchFamily="18" charset="0"/>
                <a:ea typeface="宋体" panose="02010600030101010101" pitchFamily="2" charset="-122"/>
                <a:cs typeface="Times New Roman" panose="02020603050405020304" pitchFamily="18" charset="0"/>
              </a:rPr>
              <a:t>s</a:t>
            </a:r>
            <a:r>
              <a:rPr lang="en-US" altLang="zh-CN" sz="2400" dirty="0">
                <a:solidFill>
                  <a:srgbClr val="FFFF00"/>
                </a:solidFill>
                <a:ea typeface="宋体" panose="02010600030101010101" pitchFamily="2" charset="-122"/>
              </a:rPr>
              <a:t> anymore</a:t>
            </a:r>
            <a:endPar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86492221"/>
      </p:ext>
    </p:extLst>
  </p:cSld>
  <p:clrMapOvr>
    <a:masterClrMapping/>
  </p:clrMapOvr>
  <p:transition advTm="12526"/>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graphicFrame>
        <p:nvGraphicFramePr>
          <p:cNvPr id="10" name="Object 12"/>
          <p:cNvGraphicFramePr>
            <a:graphicFrameLocks noChangeAspect="1"/>
          </p:cNvGraphicFramePr>
          <p:nvPr>
            <p:extLst>
              <p:ext uri="{D42A27DB-BD31-4B8C-83A1-F6EECF244321}">
                <p14:modId xmlns:p14="http://schemas.microsoft.com/office/powerpoint/2010/main" val="2777499192"/>
              </p:ext>
            </p:extLst>
          </p:nvPr>
        </p:nvGraphicFramePr>
        <p:xfrm>
          <a:off x="3424238" y="825500"/>
          <a:ext cx="4054475" cy="1720850"/>
        </p:xfrm>
        <a:graphic>
          <a:graphicData uri="http://schemas.openxmlformats.org/presentationml/2006/ole">
            <mc:AlternateContent xmlns:mc="http://schemas.openxmlformats.org/markup-compatibility/2006">
              <mc:Choice xmlns:v="urn:schemas-microsoft-com:vml" Requires="v">
                <p:oleObj spid="_x0000_s78138" name="Equation" r:id="rId3" imgW="1879560" imgH="799920" progId="Equation.DSMT4">
                  <p:embed/>
                </p:oleObj>
              </mc:Choice>
              <mc:Fallback>
                <p:oleObj name="Equation" r:id="rId3" imgW="1879560" imgH="799920" progId="Equation.DSMT4">
                  <p:embed/>
                  <p:pic>
                    <p:nvPicPr>
                      <p:cNvPr id="0" name=""/>
                      <p:cNvPicPr>
                        <a:picLocks noChangeAspect="1" noChangeArrowheads="1"/>
                      </p:cNvPicPr>
                      <p:nvPr/>
                    </p:nvPicPr>
                    <p:blipFill>
                      <a:blip r:embed="rId4"/>
                      <a:srcRect/>
                      <a:stretch>
                        <a:fillRect/>
                      </a:stretch>
                    </p:blipFill>
                    <p:spPr bwMode="auto">
                      <a:xfrm>
                        <a:off x="3424238" y="825500"/>
                        <a:ext cx="4054475" cy="1720850"/>
                      </a:xfrm>
                      <a:prstGeom prst="rect">
                        <a:avLst/>
                      </a:prstGeom>
                      <a:noFill/>
                      <a:ln>
                        <a:noFill/>
                      </a:ln>
                    </p:spPr>
                  </p:pic>
                </p:oleObj>
              </mc:Fallback>
            </mc:AlternateContent>
          </a:graphicData>
        </a:graphic>
      </p:graphicFrame>
      <p:sp>
        <p:nvSpPr>
          <p:cNvPr id="17" name="文本框 16">
            <a:extLst>
              <a:ext uri="{FF2B5EF4-FFF2-40B4-BE49-F238E27FC236}">
                <a16:creationId xmlns:a16="http://schemas.microsoft.com/office/drawing/2014/main" id="{BA5FEB1E-4275-401A-A06F-487335ED3AEA}"/>
              </a:ext>
            </a:extLst>
          </p:cNvPr>
          <p:cNvSpPr txBox="1"/>
          <p:nvPr/>
        </p:nvSpPr>
        <p:spPr>
          <a:xfrm>
            <a:off x="893762" y="4466480"/>
            <a:ext cx="10431463" cy="70788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Thus, we have a byproduct which states the relationship between the coordinates on the pixel CS and the coordinates on the normalized retinal CS, </a:t>
            </a:r>
            <a:endParaRPr lang="zh-CN" altLang="en-US" sz="2000" dirty="0">
              <a:latin typeface="Calibri" panose="020F0502020204030204" pitchFamily="34" charset="0"/>
              <a:cs typeface="Calibri" panose="020F0502020204030204" pitchFamily="34" charset="0"/>
            </a:endParaRPr>
          </a:p>
        </p:txBody>
      </p:sp>
      <p:graphicFrame>
        <p:nvGraphicFramePr>
          <p:cNvPr id="23" name="Object 12"/>
          <p:cNvGraphicFramePr>
            <a:graphicFrameLocks noChangeAspect="1"/>
          </p:cNvGraphicFramePr>
          <p:nvPr>
            <p:extLst>
              <p:ext uri="{D42A27DB-BD31-4B8C-83A1-F6EECF244321}">
                <p14:modId xmlns:p14="http://schemas.microsoft.com/office/powerpoint/2010/main" val="3013002190"/>
              </p:ext>
            </p:extLst>
          </p:nvPr>
        </p:nvGraphicFramePr>
        <p:xfrm>
          <a:off x="3941763" y="5144841"/>
          <a:ext cx="2464287" cy="1265484"/>
        </p:xfrm>
        <a:graphic>
          <a:graphicData uri="http://schemas.openxmlformats.org/presentationml/2006/ole">
            <mc:AlternateContent xmlns:mc="http://schemas.openxmlformats.org/markup-compatibility/2006">
              <mc:Choice xmlns:v="urn:schemas-microsoft-com:vml" Requires="v">
                <p:oleObj spid="_x0000_s78139" name="Equation" r:id="rId5" imgW="1206360" imgH="622080" progId="Equation.DSMT4">
                  <p:embed/>
                </p:oleObj>
              </mc:Choice>
              <mc:Fallback>
                <p:oleObj name="Equation" r:id="rId5" imgW="1206360" imgH="622080" progId="Equation.DSMT4">
                  <p:embed/>
                  <p:pic>
                    <p:nvPicPr>
                      <p:cNvPr id="0" name=""/>
                      <p:cNvPicPr>
                        <a:picLocks noChangeAspect="1" noChangeArrowheads="1"/>
                      </p:cNvPicPr>
                      <p:nvPr/>
                    </p:nvPicPr>
                    <p:blipFill>
                      <a:blip r:embed="rId6"/>
                      <a:srcRect/>
                      <a:stretch>
                        <a:fillRect/>
                      </a:stretch>
                    </p:blipFill>
                    <p:spPr bwMode="auto">
                      <a:xfrm>
                        <a:off x="3941763" y="5144841"/>
                        <a:ext cx="2464287" cy="1265484"/>
                      </a:xfrm>
                      <a:prstGeom prst="rect">
                        <a:avLst/>
                      </a:prstGeom>
                      <a:noFill/>
                      <a:ln>
                        <a:noFill/>
                      </a:ln>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898960422"/>
              </p:ext>
            </p:extLst>
          </p:nvPr>
        </p:nvGraphicFramePr>
        <p:xfrm>
          <a:off x="4583113" y="2795588"/>
          <a:ext cx="2830512" cy="1709737"/>
        </p:xfrm>
        <a:graphic>
          <a:graphicData uri="http://schemas.openxmlformats.org/presentationml/2006/ole">
            <mc:AlternateContent xmlns:mc="http://schemas.openxmlformats.org/markup-compatibility/2006">
              <mc:Choice xmlns:v="urn:schemas-microsoft-com:vml" Requires="v">
                <p:oleObj spid="_x0000_s78140" name="Equation" r:id="rId7" imgW="1320480" imgH="799920" progId="Equation.DSMT4">
                  <p:embed/>
                </p:oleObj>
              </mc:Choice>
              <mc:Fallback>
                <p:oleObj name="Equation" r:id="rId7" imgW="1320480" imgH="799920" progId="Equation.DSMT4">
                  <p:embed/>
                  <p:pic>
                    <p:nvPicPr>
                      <p:cNvPr id="0" name=""/>
                      <p:cNvPicPr>
                        <a:picLocks noChangeAspect="1" noChangeArrowheads="1"/>
                      </p:cNvPicPr>
                      <p:nvPr/>
                    </p:nvPicPr>
                    <p:blipFill>
                      <a:blip r:embed="rId8"/>
                      <a:srcRect/>
                      <a:stretch>
                        <a:fillRect/>
                      </a:stretch>
                    </p:blipFill>
                    <p:spPr bwMode="auto">
                      <a:xfrm>
                        <a:off x="4583113" y="2795588"/>
                        <a:ext cx="2830512" cy="1709737"/>
                      </a:xfrm>
                      <a:prstGeom prst="rect">
                        <a:avLst/>
                      </a:prstGeom>
                      <a:noFill/>
                      <a:ln>
                        <a:noFill/>
                      </a:ln>
                    </p:spPr>
                  </p:pic>
                </p:oleObj>
              </mc:Fallback>
            </mc:AlternateContent>
          </a:graphicData>
        </a:graphic>
      </p:graphicFrame>
      <p:sp>
        <p:nvSpPr>
          <p:cNvPr id="21" name="Text Box 4"/>
          <p:cNvSpPr txBox="1">
            <a:spLocks noChangeArrowheads="1"/>
          </p:cNvSpPr>
          <p:nvPr/>
        </p:nvSpPr>
        <p:spPr bwMode="auto">
          <a:xfrm>
            <a:off x="7445104" y="3418878"/>
            <a:ext cx="27300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(according to Eq.3)</a:t>
            </a:r>
          </a:p>
        </p:txBody>
      </p:sp>
      <p:sp>
        <p:nvSpPr>
          <p:cNvPr id="12" name="矩形 13"/>
          <p:cNvSpPr>
            <a:spLocks noChangeArrowheads="1"/>
          </p:cNvSpPr>
          <p:nvPr/>
        </p:nvSpPr>
        <p:spPr bwMode="auto">
          <a:xfrm>
            <a:off x="5457055" y="850073"/>
            <a:ext cx="2191519" cy="1705967"/>
          </a:xfrm>
          <a:prstGeom prst="rect">
            <a:avLst/>
          </a:prstGeom>
          <a:solidFill>
            <a:schemeClr val="accent6">
              <a:lumMod val="50000"/>
              <a:alpha val="26000"/>
            </a:schemeClr>
          </a:solidFill>
          <a:ln w="9525" algn="ctr">
            <a:noFill/>
            <a:round/>
            <a:headEnd/>
            <a:tailEnd/>
          </a:ln>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14" name="Text Box 4"/>
          <p:cNvSpPr txBox="1">
            <a:spLocks noChangeArrowheads="1"/>
          </p:cNvSpPr>
          <p:nvPr/>
        </p:nvSpPr>
        <p:spPr bwMode="auto">
          <a:xfrm>
            <a:off x="8522794" y="2144106"/>
            <a:ext cx="289768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Point on the normalized retinal CS </a:t>
            </a:r>
          </a:p>
        </p:txBody>
      </p:sp>
      <p:cxnSp>
        <p:nvCxnSpPr>
          <p:cNvPr id="15" name="曲线连接符 14"/>
          <p:cNvCxnSpPr>
            <a:stCxn id="14" idx="0"/>
            <a:endCxn id="12" idx="3"/>
          </p:cNvCxnSpPr>
          <p:nvPr/>
        </p:nvCxnSpPr>
        <p:spPr bwMode="auto">
          <a:xfrm rot="16200000" flipV="1">
            <a:off x="8589581" y="762051"/>
            <a:ext cx="441049" cy="2323061"/>
          </a:xfrm>
          <a:prstGeom prst="curvedConnector2">
            <a:avLst/>
          </a:prstGeom>
          <a:solidFill>
            <a:schemeClr val="accent1"/>
          </a:solidFill>
          <a:ln w="254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Box 4"/>
          <p:cNvSpPr txBox="1">
            <a:spLocks noChangeArrowheads="1"/>
          </p:cNvSpPr>
          <p:nvPr/>
        </p:nvSpPr>
        <p:spPr bwMode="auto">
          <a:xfrm>
            <a:off x="7800975" y="5559383"/>
            <a:ext cx="289768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Normalized homogeneous</a:t>
            </a:r>
          </a:p>
        </p:txBody>
      </p:sp>
      <p:cxnSp>
        <p:nvCxnSpPr>
          <p:cNvPr id="19" name="曲线连接符 18"/>
          <p:cNvCxnSpPr>
            <a:stCxn id="18" idx="1"/>
            <a:endCxn id="23" idx="3"/>
          </p:cNvCxnSpPr>
          <p:nvPr/>
        </p:nvCxnSpPr>
        <p:spPr bwMode="auto">
          <a:xfrm rot="10800000">
            <a:off x="6406051" y="5777584"/>
            <a:ext cx="1394925" cy="135743"/>
          </a:xfrm>
          <a:prstGeom prst="curvedConnector3">
            <a:avLst>
              <a:gd name="adj1" fmla="val 50000"/>
            </a:avLst>
          </a:prstGeom>
          <a:solidFill>
            <a:schemeClr val="accent1"/>
          </a:solidFill>
          <a:ln w="254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 Box 4"/>
          <p:cNvSpPr txBox="1">
            <a:spLocks noChangeArrowheads="1"/>
          </p:cNvSpPr>
          <p:nvPr/>
        </p:nvSpPr>
        <p:spPr bwMode="auto">
          <a:xfrm>
            <a:off x="777838" y="5445687"/>
            <a:ext cx="18670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Normalized homogeneous</a:t>
            </a:r>
          </a:p>
        </p:txBody>
      </p:sp>
      <p:cxnSp>
        <p:nvCxnSpPr>
          <p:cNvPr id="24" name="曲线连接符 23"/>
          <p:cNvCxnSpPr/>
          <p:nvPr/>
        </p:nvCxnSpPr>
        <p:spPr bwMode="auto">
          <a:xfrm flipV="1">
            <a:off x="2644878" y="5777584"/>
            <a:ext cx="1296884" cy="2"/>
          </a:xfrm>
          <a:prstGeom prst="curvedConnector3">
            <a:avLst>
              <a:gd name="adj1" fmla="val 50000"/>
            </a:avLst>
          </a:prstGeom>
          <a:solidFill>
            <a:schemeClr val="accent1"/>
          </a:solidFill>
          <a:ln w="254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Text Box 4"/>
          <p:cNvSpPr txBox="1">
            <a:spLocks noChangeArrowheads="1"/>
          </p:cNvSpPr>
          <p:nvPr/>
        </p:nvSpPr>
        <p:spPr bwMode="auto">
          <a:xfrm>
            <a:off x="9734820" y="5445687"/>
            <a:ext cx="5508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(6)</a:t>
            </a:r>
          </a:p>
        </p:txBody>
      </p:sp>
    </p:spTree>
    <p:extLst>
      <p:ext uri="{BB962C8B-B14F-4D97-AF65-F5344CB8AC3E}">
        <p14:creationId xmlns:p14="http://schemas.microsoft.com/office/powerpoint/2010/main" val="2202112782"/>
      </p:ext>
    </p:extLst>
  </p:cSld>
  <p:clrMapOvr>
    <a:masterClrMapping/>
  </p:clrMapOvr>
  <p:transition advTm="12526"/>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4" name="Rectangle 3"/>
          <p:cNvSpPr txBox="1">
            <a:spLocks noChangeArrowheads="1"/>
          </p:cNvSpPr>
          <p:nvPr/>
        </p:nvSpPr>
        <p:spPr bwMode="auto">
          <a:xfrm>
            <a:off x="336842" y="1035698"/>
            <a:ext cx="11018513"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ea typeface="ＭＳ Ｐゴシック" panose="020B0600070205080204" pitchFamily="34" charset="-128"/>
              </a:rPr>
              <a:t>What is Camera Calibration?</a:t>
            </a:r>
          </a:p>
          <a:p>
            <a:pPr lvl="1"/>
            <a:r>
              <a:rPr lang="en-US" altLang="zh-CN" sz="2800" dirty="0">
                <a:ea typeface="ＭＳ Ｐゴシック" panose="020B0600070205080204" pitchFamily="34" charset="-128"/>
              </a:rPr>
              <a:t>Modeling for Imaging Pipeline</a:t>
            </a:r>
          </a:p>
          <a:p>
            <a:pPr lvl="1"/>
            <a:r>
              <a:rPr lang="en-US" altLang="zh-CN" sz="2800" dirty="0">
                <a:ea typeface="ＭＳ Ｐゴシック" panose="020B0600070205080204" pitchFamily="34" charset="-128"/>
              </a:rPr>
              <a:t>General Framework for the Camera Calibration Algorithm</a:t>
            </a:r>
          </a:p>
          <a:p>
            <a:pPr lvl="1"/>
            <a:r>
              <a:rPr lang="en-US" altLang="zh-CN" sz="2800" dirty="0">
                <a:ea typeface="ＭＳ Ｐゴシック" panose="020B0600070205080204" pitchFamily="34" charset="-128"/>
              </a:rPr>
              <a:t>Initial Rough Estimation of Calibration Parameters</a:t>
            </a:r>
          </a:p>
          <a:p>
            <a:pPr lvl="1"/>
            <a:r>
              <a:rPr lang="en-US" altLang="zh-CN" sz="2800" dirty="0">
                <a:ea typeface="ＭＳ Ｐゴシック" panose="020B0600070205080204" pitchFamily="34" charset="-128"/>
              </a:rPr>
              <a:t>Nonlinear Least-squares</a:t>
            </a:r>
          </a:p>
          <a:p>
            <a:pPr lvl="1"/>
            <a:r>
              <a:rPr lang="en-US" altLang="zh-CN" sz="2800" dirty="0">
                <a:ea typeface="ＭＳ Ｐゴシック" panose="020B0600070205080204" pitchFamily="34" charset="-128"/>
              </a:rPr>
              <a:t>Image Un-distortion</a:t>
            </a:r>
          </a:p>
        </p:txBody>
      </p:sp>
    </p:spTree>
  </p:cSld>
  <p:clrMapOvr>
    <a:masterClrMapping/>
  </p:clrMapOvr>
  <p:transition advTm="12526"/>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20" name="Rectangle 3"/>
          <p:cNvSpPr txBox="1">
            <a:spLocks noChangeArrowheads="1"/>
          </p:cNvSpPr>
          <p:nvPr/>
        </p:nvSpPr>
        <p:spPr bwMode="auto">
          <a:xfrm>
            <a:off x="122238" y="858414"/>
            <a:ext cx="11373076" cy="70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To model the behavior of lens, we need to consider the distortion</a:t>
            </a:r>
          </a:p>
          <a:p>
            <a:pPr lvl="2" algn="just"/>
            <a:r>
              <a:rPr lang="en-US" altLang="zh-CN" dirty="0">
                <a:ea typeface="ＭＳ Ｐゴシック" panose="020B0600070205080204" pitchFamily="34" charset="-128"/>
              </a:rPr>
              <a:t>Radial distortion occurs when light rays bend more near the edges of a lens than they do at its optical center; the smaller the lens, the greater the distortion</a:t>
            </a:r>
          </a:p>
          <a:p>
            <a:pPr lvl="1" algn="just"/>
            <a:endParaRPr lang="en-US" altLang="zh-CN" sz="2800" dirty="0">
              <a:ea typeface="ＭＳ Ｐゴシック" panose="020B0600070205080204" pitchFamily="34" charset="-128"/>
            </a:endParaRPr>
          </a:p>
          <a:p>
            <a:pPr lvl="1" algn="just"/>
            <a:endParaRPr lang="en-US" altLang="zh-CN" sz="2800" dirty="0">
              <a:ea typeface="ＭＳ Ｐゴシック" panose="020B0600070205080204" pitchFamily="34" charset="-128"/>
            </a:endParaRPr>
          </a:p>
          <a:p>
            <a:pPr lvl="1" algn="just"/>
            <a:endParaRPr lang="en-US" altLang="zh-CN" dirty="0">
              <a:ea typeface="ＭＳ Ｐゴシック" panose="020B0600070205080204" pitchFamily="34" charset="-128"/>
            </a:endParaRPr>
          </a:p>
        </p:txBody>
      </p:sp>
      <p:pic>
        <p:nvPicPr>
          <p:cNvPr id="88066" name="Picture 2" descr="Three grids: one with pincushion distortion (positive radial displacement), one with no distortion, and one with barrel distortion (negative radial displacement)">
            <a:extLst>
              <a:ext uri="{FF2B5EF4-FFF2-40B4-BE49-F238E27FC236}">
                <a16:creationId xmlns:a16="http://schemas.microsoft.com/office/drawing/2014/main" id="{CB83ABEB-A541-491D-9F33-23D3296A5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71725"/>
            <a:ext cx="7858432"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209423"/>
      </p:ext>
    </p:extLst>
  </p:cSld>
  <p:clrMapOvr>
    <a:masterClrMapping/>
  </p:clrMapOvr>
  <p:transition advTm="12526"/>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20" name="Rectangle 3"/>
          <p:cNvSpPr txBox="1">
            <a:spLocks noChangeArrowheads="1"/>
          </p:cNvSpPr>
          <p:nvPr/>
        </p:nvSpPr>
        <p:spPr bwMode="auto">
          <a:xfrm>
            <a:off x="122238" y="858414"/>
            <a:ext cx="11373076" cy="70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To model the behavior of lens, we need to consider the distortion</a:t>
            </a:r>
          </a:p>
          <a:p>
            <a:pPr lvl="2" algn="just"/>
            <a:r>
              <a:rPr lang="en-US" altLang="zh-CN" dirty="0">
                <a:ea typeface="ＭＳ Ｐゴシック" panose="020B0600070205080204" pitchFamily="34" charset="-128"/>
              </a:rPr>
              <a:t>Tangential distortion occurs when the lens and the image plane are not parallel </a:t>
            </a:r>
          </a:p>
          <a:p>
            <a:pPr lvl="2" algn="just"/>
            <a:endParaRPr lang="en-US" altLang="zh-CN" dirty="0">
              <a:ea typeface="ＭＳ Ｐゴシック" panose="020B0600070205080204" pitchFamily="34" charset="-128"/>
            </a:endParaRPr>
          </a:p>
          <a:p>
            <a:pPr lvl="1" algn="just"/>
            <a:endParaRPr lang="en-US" altLang="zh-CN" sz="2800" dirty="0">
              <a:ea typeface="ＭＳ Ｐゴシック" panose="020B0600070205080204" pitchFamily="34" charset="-128"/>
            </a:endParaRPr>
          </a:p>
          <a:p>
            <a:pPr lvl="1" algn="just"/>
            <a:endParaRPr lang="en-US" altLang="zh-CN" sz="2800" dirty="0">
              <a:ea typeface="ＭＳ Ｐゴシック" panose="020B0600070205080204" pitchFamily="34" charset="-128"/>
            </a:endParaRPr>
          </a:p>
          <a:p>
            <a:pPr lvl="1" algn="just"/>
            <a:endParaRPr lang="en-US" altLang="zh-CN" dirty="0">
              <a:ea typeface="ＭＳ Ｐゴシック" panose="020B0600070205080204" pitchFamily="34" charset="-128"/>
            </a:endParaRPr>
          </a:p>
        </p:txBody>
      </p:sp>
      <p:pic>
        <p:nvPicPr>
          <p:cNvPr id="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0013" y="2019883"/>
            <a:ext cx="6080125"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724902"/>
      </p:ext>
    </p:extLst>
  </p:cSld>
  <p:clrMapOvr>
    <a:masterClrMapping/>
  </p:clrMapOvr>
  <p:transition advTm="12526"/>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20" name="Rectangle 3"/>
          <p:cNvSpPr txBox="1">
            <a:spLocks noChangeArrowheads="1"/>
          </p:cNvSpPr>
          <p:nvPr/>
        </p:nvSpPr>
        <p:spPr bwMode="auto">
          <a:xfrm>
            <a:off x="122238" y="858414"/>
            <a:ext cx="11373076" cy="2612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To model the behavior of lens, we need to consider the distortion</a:t>
            </a:r>
          </a:p>
          <a:p>
            <a:pPr lvl="2" algn="just"/>
            <a:r>
              <a:rPr lang="en-US" altLang="zh-CN" dirty="0">
                <a:ea typeface="ＭＳ Ｐゴシック" panose="020B0600070205080204" pitchFamily="34" charset="-128"/>
              </a:rPr>
              <a:t>Both the two types of distortions are modeled on the </a:t>
            </a:r>
            <a:r>
              <a:rPr lang="en-US" altLang="zh-CN" b="1" dirty="0">
                <a:solidFill>
                  <a:srgbClr val="FF0000"/>
                </a:solidFill>
                <a:ea typeface="ＭＳ Ｐゴシック" panose="020B0600070205080204" pitchFamily="34" charset="-128"/>
              </a:rPr>
              <a:t>normalized retinal plane</a:t>
            </a:r>
            <a:r>
              <a:rPr lang="en-US" altLang="zh-CN" dirty="0">
                <a:ea typeface="ＭＳ Ｐゴシック" panose="020B0600070205080204" pitchFamily="34" charset="-128"/>
              </a:rPr>
              <a:t> </a:t>
            </a:r>
          </a:p>
          <a:p>
            <a:pPr lvl="2" algn="just"/>
            <a:endParaRPr lang="en-US" altLang="zh-CN" dirty="0">
              <a:ea typeface="ＭＳ Ｐゴシック" panose="020B0600070205080204" pitchFamily="34" charset="-128"/>
            </a:endParaRPr>
          </a:p>
          <a:p>
            <a:pPr lvl="1" algn="just"/>
            <a:endParaRPr lang="en-US" altLang="zh-CN" sz="2800" dirty="0">
              <a:ea typeface="ＭＳ Ｐゴシック" panose="020B0600070205080204" pitchFamily="34" charset="-128"/>
            </a:endParaRPr>
          </a:p>
          <a:p>
            <a:pPr lvl="1" algn="just"/>
            <a:endParaRPr lang="en-US" altLang="zh-CN" sz="2800" dirty="0">
              <a:ea typeface="ＭＳ Ｐゴシック" panose="020B0600070205080204" pitchFamily="34" charset="-128"/>
            </a:endParaRPr>
          </a:p>
          <a:p>
            <a:pPr lvl="1" algn="just"/>
            <a:endParaRPr lang="en-US" altLang="zh-CN" dirty="0">
              <a:ea typeface="ＭＳ Ｐゴシック" panose="020B0600070205080204" pitchFamily="34" charset="-128"/>
            </a:endParaRPr>
          </a:p>
        </p:txBody>
      </p:sp>
      <p:graphicFrame>
        <p:nvGraphicFramePr>
          <p:cNvPr id="7" name="Object 12"/>
          <p:cNvGraphicFramePr>
            <a:graphicFrameLocks noChangeAspect="1"/>
          </p:cNvGraphicFramePr>
          <p:nvPr>
            <p:extLst>
              <p:ext uri="{D42A27DB-BD31-4B8C-83A1-F6EECF244321}">
                <p14:modId xmlns:p14="http://schemas.microsoft.com/office/powerpoint/2010/main" val="579217040"/>
              </p:ext>
            </p:extLst>
          </p:nvPr>
        </p:nvGraphicFramePr>
        <p:xfrm>
          <a:off x="501650" y="2262188"/>
          <a:ext cx="4084638" cy="1270000"/>
        </p:xfrm>
        <a:graphic>
          <a:graphicData uri="http://schemas.openxmlformats.org/presentationml/2006/ole">
            <mc:AlternateContent xmlns:mc="http://schemas.openxmlformats.org/markup-compatibility/2006">
              <mc:Choice xmlns:v="urn:schemas-microsoft-com:vml" Requires="v">
                <p:oleObj spid="_x0000_s86378" name="Equation" r:id="rId3" imgW="1587240" imgH="495000" progId="Equation.DSMT4">
                  <p:embed/>
                </p:oleObj>
              </mc:Choice>
              <mc:Fallback>
                <p:oleObj name="Equation" r:id="rId3" imgW="1587240" imgH="495000" progId="Equation.DSMT4">
                  <p:embed/>
                  <p:pic>
                    <p:nvPicPr>
                      <p:cNvPr id="0" name=""/>
                      <p:cNvPicPr>
                        <a:picLocks noChangeAspect="1" noChangeArrowheads="1"/>
                      </p:cNvPicPr>
                      <p:nvPr/>
                    </p:nvPicPr>
                    <p:blipFill>
                      <a:blip r:embed="rId4"/>
                      <a:srcRect/>
                      <a:stretch>
                        <a:fillRect/>
                      </a:stretch>
                    </p:blipFill>
                    <p:spPr bwMode="auto">
                      <a:xfrm>
                        <a:off x="501650" y="2262188"/>
                        <a:ext cx="4084638" cy="1270000"/>
                      </a:xfrm>
                      <a:prstGeom prst="rect">
                        <a:avLst/>
                      </a:prstGeom>
                      <a:noFill/>
                      <a:ln>
                        <a:noFill/>
                      </a:ln>
                      <a:effectLst/>
                    </p:spPr>
                  </p:pic>
                </p:oleObj>
              </mc:Fallback>
            </mc:AlternateContent>
          </a:graphicData>
        </a:graphic>
      </p:graphicFrame>
      <p:sp>
        <p:nvSpPr>
          <p:cNvPr id="8" name="Text Box 4"/>
          <p:cNvSpPr txBox="1">
            <a:spLocks noChangeArrowheads="1"/>
          </p:cNvSpPr>
          <p:nvPr/>
        </p:nvSpPr>
        <p:spPr bwMode="auto">
          <a:xfrm>
            <a:off x="284583" y="3532224"/>
            <a:ext cx="19002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where </a:t>
            </a:r>
          </a:p>
        </p:txBody>
      </p:sp>
      <p:graphicFrame>
        <p:nvGraphicFramePr>
          <p:cNvPr id="9" name="Object 12"/>
          <p:cNvGraphicFramePr>
            <a:graphicFrameLocks noChangeAspect="1"/>
          </p:cNvGraphicFramePr>
          <p:nvPr>
            <p:extLst>
              <p:ext uri="{D42A27DB-BD31-4B8C-83A1-F6EECF244321}">
                <p14:modId xmlns:p14="http://schemas.microsoft.com/office/powerpoint/2010/main" val="2827362690"/>
              </p:ext>
            </p:extLst>
          </p:nvPr>
        </p:nvGraphicFramePr>
        <p:xfrm>
          <a:off x="1329170" y="3501340"/>
          <a:ext cx="1693948" cy="529081"/>
        </p:xfrm>
        <a:graphic>
          <a:graphicData uri="http://schemas.openxmlformats.org/presentationml/2006/ole">
            <mc:AlternateContent xmlns:mc="http://schemas.openxmlformats.org/markup-compatibility/2006">
              <mc:Choice xmlns:v="urn:schemas-microsoft-com:vml" Requires="v">
                <p:oleObj spid="_x0000_s86379" name="Equation" r:id="rId5" imgW="647640" imgH="203040" progId="Equation.DSMT4">
                  <p:embed/>
                </p:oleObj>
              </mc:Choice>
              <mc:Fallback>
                <p:oleObj name="Equation" r:id="rId5" imgW="647640" imgH="203040" progId="Equation.DSMT4">
                  <p:embed/>
                  <p:pic>
                    <p:nvPicPr>
                      <p:cNvPr id="0" name=""/>
                      <p:cNvPicPr>
                        <a:picLocks noChangeAspect="1" noChangeArrowheads="1"/>
                      </p:cNvPicPr>
                      <p:nvPr/>
                    </p:nvPicPr>
                    <p:blipFill>
                      <a:blip r:embed="rId6"/>
                      <a:srcRect/>
                      <a:stretch>
                        <a:fillRect/>
                      </a:stretch>
                    </p:blipFill>
                    <p:spPr bwMode="auto">
                      <a:xfrm>
                        <a:off x="1329170" y="3501340"/>
                        <a:ext cx="1693948" cy="529081"/>
                      </a:xfrm>
                      <a:prstGeom prst="rect">
                        <a:avLst/>
                      </a:prstGeom>
                      <a:noFill/>
                      <a:ln>
                        <a:noFill/>
                      </a:ln>
                      <a:effectLst/>
                    </p:spPr>
                  </p:pic>
                </p:oleObj>
              </mc:Fallback>
            </mc:AlternateContent>
          </a:graphicData>
        </a:graphic>
      </p:graphicFrame>
      <p:sp>
        <p:nvSpPr>
          <p:cNvPr id="10" name="Text Box 4"/>
          <p:cNvSpPr txBox="1">
            <a:spLocks noChangeArrowheads="1"/>
          </p:cNvSpPr>
          <p:nvPr/>
        </p:nvSpPr>
        <p:spPr bwMode="auto">
          <a:xfrm>
            <a:off x="1293119" y="3982724"/>
            <a:ext cx="465047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are the radial distortion coefficients </a:t>
            </a:r>
          </a:p>
        </p:txBody>
      </p:sp>
      <p:graphicFrame>
        <p:nvGraphicFramePr>
          <p:cNvPr id="11" name="Object 12"/>
          <p:cNvGraphicFramePr>
            <a:graphicFrameLocks noChangeAspect="1"/>
          </p:cNvGraphicFramePr>
          <p:nvPr>
            <p:extLst>
              <p:ext uri="{D42A27DB-BD31-4B8C-83A1-F6EECF244321}">
                <p14:modId xmlns:p14="http://schemas.microsoft.com/office/powerpoint/2010/main" val="3788989633"/>
              </p:ext>
            </p:extLst>
          </p:nvPr>
        </p:nvGraphicFramePr>
        <p:xfrm>
          <a:off x="260130" y="4010717"/>
          <a:ext cx="1077914" cy="461963"/>
        </p:xfrm>
        <a:graphic>
          <a:graphicData uri="http://schemas.openxmlformats.org/presentationml/2006/ole">
            <mc:AlternateContent xmlns:mc="http://schemas.openxmlformats.org/markup-compatibility/2006">
              <mc:Choice xmlns:v="urn:schemas-microsoft-com:vml" Requires="v">
                <p:oleObj spid="_x0000_s86380" name="Equation" r:id="rId7" imgW="444307" imgH="190417" progId="Equation.DSMT4">
                  <p:embed/>
                </p:oleObj>
              </mc:Choice>
              <mc:Fallback>
                <p:oleObj name="Equation" r:id="rId7" imgW="444307" imgH="19041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130" y="4010717"/>
                        <a:ext cx="1077914" cy="461963"/>
                      </a:xfrm>
                      <a:prstGeom prst="rect">
                        <a:avLst/>
                      </a:prstGeom>
                      <a:noFill/>
                      <a:ln>
                        <a:noFill/>
                      </a:ln>
                      <a:effectLst/>
                    </p:spPr>
                  </p:pic>
                </p:oleObj>
              </mc:Fallback>
            </mc:AlternateContent>
          </a:graphicData>
        </a:graphic>
      </p:graphicFrame>
      <p:sp>
        <p:nvSpPr>
          <p:cNvPr id="12" name="Text Box 4"/>
          <p:cNvSpPr txBox="1">
            <a:spLocks noChangeArrowheads="1"/>
          </p:cNvSpPr>
          <p:nvPr/>
        </p:nvSpPr>
        <p:spPr bwMode="auto">
          <a:xfrm>
            <a:off x="284584" y="1850952"/>
            <a:ext cx="359695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To model radial distortion</a:t>
            </a:r>
          </a:p>
        </p:txBody>
      </p:sp>
      <p:sp>
        <p:nvSpPr>
          <p:cNvPr id="14" name="Text Box 4"/>
          <p:cNvSpPr txBox="1">
            <a:spLocks noChangeArrowheads="1"/>
          </p:cNvSpPr>
          <p:nvPr/>
        </p:nvSpPr>
        <p:spPr bwMode="auto">
          <a:xfrm>
            <a:off x="6165971" y="3613524"/>
            <a:ext cx="19002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where </a:t>
            </a:r>
          </a:p>
        </p:txBody>
      </p:sp>
      <p:graphicFrame>
        <p:nvGraphicFramePr>
          <p:cNvPr id="15" name="Object 12"/>
          <p:cNvGraphicFramePr>
            <a:graphicFrameLocks noChangeAspect="1"/>
          </p:cNvGraphicFramePr>
          <p:nvPr>
            <p:extLst>
              <p:ext uri="{D42A27DB-BD31-4B8C-83A1-F6EECF244321}">
                <p14:modId xmlns:p14="http://schemas.microsoft.com/office/powerpoint/2010/main" val="244643937"/>
              </p:ext>
            </p:extLst>
          </p:nvPr>
        </p:nvGraphicFramePr>
        <p:xfrm>
          <a:off x="7126579" y="3560435"/>
          <a:ext cx="1814512" cy="566738"/>
        </p:xfrm>
        <a:graphic>
          <a:graphicData uri="http://schemas.openxmlformats.org/presentationml/2006/ole">
            <mc:AlternateContent xmlns:mc="http://schemas.openxmlformats.org/markup-compatibility/2006">
              <mc:Choice xmlns:v="urn:schemas-microsoft-com:vml" Requires="v">
                <p:oleObj spid="_x0000_s86381" name="Equation" r:id="rId9" imgW="647640" imgH="203040" progId="Equation.DSMT4">
                  <p:embed/>
                </p:oleObj>
              </mc:Choice>
              <mc:Fallback>
                <p:oleObj name="Equation" r:id="rId9" imgW="647640" imgH="203040" progId="Equation.DSMT4">
                  <p:embed/>
                  <p:pic>
                    <p:nvPicPr>
                      <p:cNvPr id="0" name=""/>
                      <p:cNvPicPr>
                        <a:picLocks noChangeAspect="1" noChangeArrowheads="1"/>
                      </p:cNvPicPr>
                      <p:nvPr/>
                    </p:nvPicPr>
                    <p:blipFill>
                      <a:blip r:embed="rId6"/>
                      <a:srcRect/>
                      <a:stretch>
                        <a:fillRect/>
                      </a:stretch>
                    </p:blipFill>
                    <p:spPr bwMode="auto">
                      <a:xfrm>
                        <a:off x="7126579" y="3560435"/>
                        <a:ext cx="1814512"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4"/>
          <p:cNvSpPr txBox="1">
            <a:spLocks noChangeArrowheads="1"/>
          </p:cNvSpPr>
          <p:nvPr/>
        </p:nvSpPr>
        <p:spPr bwMode="auto">
          <a:xfrm>
            <a:off x="6779494" y="4051147"/>
            <a:ext cx="52055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are the tangential distortion coefficients </a:t>
            </a:r>
          </a:p>
        </p:txBody>
      </p:sp>
      <p:graphicFrame>
        <p:nvGraphicFramePr>
          <p:cNvPr id="17" name="Object 12"/>
          <p:cNvGraphicFramePr>
            <a:graphicFrameLocks noChangeAspect="1"/>
          </p:cNvGraphicFramePr>
          <p:nvPr>
            <p:extLst>
              <p:ext uri="{D42A27DB-BD31-4B8C-83A1-F6EECF244321}">
                <p14:modId xmlns:p14="http://schemas.microsoft.com/office/powerpoint/2010/main" val="2159952431"/>
              </p:ext>
            </p:extLst>
          </p:nvPr>
        </p:nvGraphicFramePr>
        <p:xfrm>
          <a:off x="6050798" y="4051265"/>
          <a:ext cx="788111" cy="455353"/>
        </p:xfrm>
        <a:graphic>
          <a:graphicData uri="http://schemas.openxmlformats.org/presentationml/2006/ole">
            <mc:AlternateContent xmlns:mc="http://schemas.openxmlformats.org/markup-compatibility/2006">
              <mc:Choice xmlns:v="urn:schemas-microsoft-com:vml" Requires="v">
                <p:oleObj spid="_x0000_s86382" name="Equation" r:id="rId10" imgW="330120" imgH="190440" progId="Equation.DSMT4">
                  <p:embed/>
                </p:oleObj>
              </mc:Choice>
              <mc:Fallback>
                <p:oleObj name="Equation" r:id="rId10" imgW="330120" imgH="190440" progId="Equation.DSMT4">
                  <p:embed/>
                  <p:pic>
                    <p:nvPicPr>
                      <p:cNvPr id="0" name=""/>
                      <p:cNvPicPr>
                        <a:picLocks noChangeAspect="1" noChangeArrowheads="1"/>
                      </p:cNvPicPr>
                      <p:nvPr/>
                    </p:nvPicPr>
                    <p:blipFill>
                      <a:blip r:embed="rId11"/>
                      <a:srcRect/>
                      <a:stretch>
                        <a:fillRect/>
                      </a:stretch>
                    </p:blipFill>
                    <p:spPr bwMode="auto">
                      <a:xfrm>
                        <a:off x="6050798" y="4051265"/>
                        <a:ext cx="788111" cy="455353"/>
                      </a:xfrm>
                      <a:prstGeom prst="rect">
                        <a:avLst/>
                      </a:prstGeom>
                      <a:noFill/>
                      <a:ln>
                        <a:noFill/>
                      </a:ln>
                      <a:effectLst/>
                    </p:spPr>
                  </p:pic>
                </p:oleObj>
              </mc:Fallback>
            </mc:AlternateContent>
          </a:graphicData>
        </a:graphic>
      </p:graphicFrame>
      <p:sp>
        <p:nvSpPr>
          <p:cNvPr id="18" name="Text Box 4"/>
          <p:cNvSpPr txBox="1">
            <a:spLocks noChangeArrowheads="1"/>
          </p:cNvSpPr>
          <p:nvPr/>
        </p:nvSpPr>
        <p:spPr bwMode="auto">
          <a:xfrm>
            <a:off x="6109990" y="1844730"/>
            <a:ext cx="4548671"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To model tangential distortion</a:t>
            </a:r>
          </a:p>
        </p:txBody>
      </p:sp>
      <p:sp>
        <p:nvSpPr>
          <p:cNvPr id="19" name="矩形 18">
            <a:extLst>
              <a:ext uri="{FF2B5EF4-FFF2-40B4-BE49-F238E27FC236}">
                <a16:creationId xmlns:a16="http://schemas.microsoft.com/office/drawing/2014/main" id="{057C2CAB-5A92-490E-BC9D-C5699D8A5C2D}"/>
              </a:ext>
            </a:extLst>
          </p:cNvPr>
          <p:cNvSpPr/>
          <p:nvPr/>
        </p:nvSpPr>
        <p:spPr bwMode="auto">
          <a:xfrm>
            <a:off x="119533" y="1863697"/>
            <a:ext cx="5819621" cy="2686737"/>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1" name="矩形 20">
            <a:extLst>
              <a:ext uri="{FF2B5EF4-FFF2-40B4-BE49-F238E27FC236}">
                <a16:creationId xmlns:a16="http://schemas.microsoft.com/office/drawing/2014/main" id="{057C2CAB-5A92-490E-BC9D-C5699D8A5C2D}"/>
              </a:ext>
            </a:extLst>
          </p:cNvPr>
          <p:cNvSpPr/>
          <p:nvPr/>
        </p:nvSpPr>
        <p:spPr bwMode="auto">
          <a:xfrm>
            <a:off x="6042891" y="1863697"/>
            <a:ext cx="5819621" cy="2686737"/>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22" name="Object 12"/>
          <p:cNvGraphicFramePr>
            <a:graphicFrameLocks noChangeAspect="1"/>
          </p:cNvGraphicFramePr>
          <p:nvPr>
            <p:extLst>
              <p:ext uri="{D42A27DB-BD31-4B8C-83A1-F6EECF244321}">
                <p14:modId xmlns:p14="http://schemas.microsoft.com/office/powerpoint/2010/main" val="1699227431"/>
              </p:ext>
            </p:extLst>
          </p:nvPr>
        </p:nvGraphicFramePr>
        <p:xfrm>
          <a:off x="6415088" y="2249488"/>
          <a:ext cx="4664075" cy="1308100"/>
        </p:xfrm>
        <a:graphic>
          <a:graphicData uri="http://schemas.openxmlformats.org/presentationml/2006/ole">
            <mc:AlternateContent xmlns:mc="http://schemas.openxmlformats.org/markup-compatibility/2006">
              <mc:Choice xmlns:v="urn:schemas-microsoft-com:vml" Requires="v">
                <p:oleObj spid="_x0000_s86383" name="Equation" r:id="rId12" imgW="1854000" imgH="520560" progId="Equation.DSMT4">
                  <p:embed/>
                </p:oleObj>
              </mc:Choice>
              <mc:Fallback>
                <p:oleObj name="Equation" r:id="rId12" imgW="1854000" imgH="520560" progId="Equation.DSMT4">
                  <p:embed/>
                  <p:pic>
                    <p:nvPicPr>
                      <p:cNvPr id="0" name=""/>
                      <p:cNvPicPr>
                        <a:picLocks noChangeAspect="1" noChangeArrowheads="1"/>
                      </p:cNvPicPr>
                      <p:nvPr/>
                    </p:nvPicPr>
                    <p:blipFill>
                      <a:blip r:embed="rId13"/>
                      <a:srcRect/>
                      <a:stretch>
                        <a:fillRect/>
                      </a:stretch>
                    </p:blipFill>
                    <p:spPr bwMode="auto">
                      <a:xfrm>
                        <a:off x="6415088" y="2249488"/>
                        <a:ext cx="4664075" cy="1308100"/>
                      </a:xfrm>
                      <a:prstGeom prst="rect">
                        <a:avLst/>
                      </a:prstGeom>
                      <a:noFill/>
                      <a:ln>
                        <a:noFill/>
                      </a:ln>
                      <a:effectLst/>
                    </p:spPr>
                  </p:pic>
                </p:oleObj>
              </mc:Fallback>
            </mc:AlternateContent>
          </a:graphicData>
        </a:graphic>
      </p:graphicFrame>
      <p:sp>
        <p:nvSpPr>
          <p:cNvPr id="23" name="Text Box 4"/>
          <p:cNvSpPr txBox="1">
            <a:spLocks noChangeArrowheads="1"/>
          </p:cNvSpPr>
          <p:nvPr/>
        </p:nvSpPr>
        <p:spPr bwMode="auto">
          <a:xfrm>
            <a:off x="250799" y="4592909"/>
            <a:ext cx="59074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If they both need to be considered,</a:t>
            </a:r>
          </a:p>
        </p:txBody>
      </p:sp>
      <p:graphicFrame>
        <p:nvGraphicFramePr>
          <p:cNvPr id="24" name="Object 12"/>
          <p:cNvGraphicFramePr>
            <a:graphicFrameLocks noChangeAspect="1"/>
          </p:cNvGraphicFramePr>
          <p:nvPr>
            <p:extLst>
              <p:ext uri="{D42A27DB-BD31-4B8C-83A1-F6EECF244321}">
                <p14:modId xmlns:p14="http://schemas.microsoft.com/office/powerpoint/2010/main" val="2962501706"/>
              </p:ext>
            </p:extLst>
          </p:nvPr>
        </p:nvGraphicFramePr>
        <p:xfrm>
          <a:off x="42863" y="4979988"/>
          <a:ext cx="7874000" cy="1335087"/>
        </p:xfrm>
        <a:graphic>
          <a:graphicData uri="http://schemas.openxmlformats.org/presentationml/2006/ole">
            <mc:AlternateContent xmlns:mc="http://schemas.openxmlformats.org/markup-compatibility/2006">
              <mc:Choice xmlns:v="urn:schemas-microsoft-com:vml" Requires="v">
                <p:oleObj spid="_x0000_s86384" name="Equation" r:id="rId14" imgW="3060360" imgH="520560" progId="Equation.DSMT4">
                  <p:embed/>
                </p:oleObj>
              </mc:Choice>
              <mc:Fallback>
                <p:oleObj name="Equation" r:id="rId14" imgW="3060360" imgH="520560" progId="Equation.DSMT4">
                  <p:embed/>
                  <p:pic>
                    <p:nvPicPr>
                      <p:cNvPr id="0" name=""/>
                      <p:cNvPicPr>
                        <a:picLocks noChangeAspect="1" noChangeArrowheads="1"/>
                      </p:cNvPicPr>
                      <p:nvPr/>
                    </p:nvPicPr>
                    <p:blipFill>
                      <a:blip r:embed="rId15"/>
                      <a:srcRect/>
                      <a:stretch>
                        <a:fillRect/>
                      </a:stretch>
                    </p:blipFill>
                    <p:spPr bwMode="auto">
                      <a:xfrm>
                        <a:off x="42863" y="4979988"/>
                        <a:ext cx="7874000" cy="1335087"/>
                      </a:xfrm>
                      <a:prstGeom prst="rect">
                        <a:avLst/>
                      </a:prstGeom>
                      <a:noFill/>
                      <a:ln>
                        <a:noFill/>
                      </a:ln>
                      <a:effectLst/>
                    </p:spPr>
                  </p:pic>
                </p:oleObj>
              </mc:Fallback>
            </mc:AlternateContent>
          </a:graphicData>
        </a:graphic>
      </p:graphicFrame>
      <p:sp>
        <p:nvSpPr>
          <p:cNvPr id="25" name="Text Box 4"/>
          <p:cNvSpPr txBox="1">
            <a:spLocks noChangeArrowheads="1"/>
          </p:cNvSpPr>
          <p:nvPr/>
        </p:nvSpPr>
        <p:spPr bwMode="auto">
          <a:xfrm>
            <a:off x="8548283" y="5039957"/>
            <a:ext cx="3314229" cy="1200329"/>
          </a:xfrm>
          <a:prstGeom prst="rect">
            <a:avLst/>
          </a:prstGeom>
          <a:solidFill>
            <a:srgbClr val="002060"/>
          </a:solidFill>
          <a:ln>
            <a:noFill/>
          </a:ln>
          <a:effec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400" dirty="0">
                <a:solidFill>
                  <a:srgbClr val="FFFF00"/>
                </a:solidFill>
                <a:ea typeface="宋体" panose="02010600030101010101" pitchFamily="2" charset="-122"/>
              </a:rPr>
              <a:t>Note: This step cannot be represented by matrix multiplication</a:t>
            </a:r>
            <a:endPar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Text Box 4"/>
          <p:cNvSpPr txBox="1">
            <a:spLocks noChangeArrowheads="1"/>
          </p:cNvSpPr>
          <p:nvPr/>
        </p:nvSpPr>
        <p:spPr bwMode="auto">
          <a:xfrm>
            <a:off x="7869981" y="5346332"/>
            <a:ext cx="5508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(7)</a:t>
            </a:r>
          </a:p>
        </p:txBody>
      </p:sp>
    </p:spTree>
    <p:extLst>
      <p:ext uri="{BB962C8B-B14F-4D97-AF65-F5344CB8AC3E}">
        <p14:creationId xmlns:p14="http://schemas.microsoft.com/office/powerpoint/2010/main" val="925168221"/>
      </p:ext>
    </p:extLst>
  </p:cSld>
  <p:clrMapOvr>
    <a:masterClrMapping/>
  </p:clrMapOvr>
  <p:transition advTm="12526"/>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20" name="Rectangle 3"/>
          <p:cNvSpPr txBox="1">
            <a:spLocks noChangeArrowheads="1"/>
          </p:cNvSpPr>
          <p:nvPr/>
        </p:nvSpPr>
        <p:spPr bwMode="auto">
          <a:xfrm>
            <a:off x="122238" y="858414"/>
            <a:ext cx="11373076" cy="1654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To model the behavior of lens, we need to consider the distortion</a:t>
            </a:r>
          </a:p>
          <a:p>
            <a:pPr lvl="2" algn="just"/>
            <a:r>
              <a:rPr lang="en-US" altLang="zh-CN" sz="2000" dirty="0">
                <a:ea typeface="ＭＳ Ｐゴシック" panose="020B0600070205080204" pitchFamily="34" charset="-128"/>
              </a:rPr>
              <a:t>Both the two types of distortions are modeled on the </a:t>
            </a:r>
            <a:r>
              <a:rPr lang="en-US" altLang="zh-CN" sz="2000" b="1" dirty="0">
                <a:solidFill>
                  <a:srgbClr val="FF0000"/>
                </a:solidFill>
                <a:ea typeface="ＭＳ Ｐゴシック" panose="020B0600070205080204" pitchFamily="34" charset="-128"/>
              </a:rPr>
              <a:t>normalized retinal plane</a:t>
            </a:r>
          </a:p>
          <a:p>
            <a:pPr lvl="2" algn="just"/>
            <a:r>
              <a:rPr lang="en-US" altLang="zh-CN" sz="2000" dirty="0">
                <a:ea typeface="ＭＳ Ｐゴシック" panose="020B0600070205080204" pitchFamily="34" charset="-128"/>
              </a:rPr>
              <a:t>If the FOV is extremely large (larger than 100 degrees), </a:t>
            </a:r>
            <a:r>
              <a:rPr lang="en-US" altLang="zh-CN" sz="2000" dirty="0" err="1">
                <a:ea typeface="ＭＳ Ｐゴシック" panose="020B0600070205080204" pitchFamily="34" charset="-128"/>
              </a:rPr>
              <a:t>i.g</a:t>
            </a:r>
            <a:r>
              <a:rPr lang="en-US" altLang="zh-CN" sz="2000" dirty="0">
                <a:ea typeface="ＭＳ Ｐゴシック" panose="020B0600070205080204" pitchFamily="34" charset="-128"/>
              </a:rPr>
              <a:t>. the camera is a fisheye camera, we need to use another model to characterize lens distortions</a:t>
            </a:r>
          </a:p>
        </p:txBody>
      </p:sp>
      <p:pic>
        <p:nvPicPr>
          <p:cNvPr id="27"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8383" y="2457173"/>
            <a:ext cx="3778622" cy="320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4"/>
          <p:cNvSpPr txBox="1">
            <a:spLocks noChangeArrowheads="1"/>
          </p:cNvSpPr>
          <p:nvPr/>
        </p:nvSpPr>
        <p:spPr bwMode="auto">
          <a:xfrm>
            <a:off x="2592759" y="5679706"/>
            <a:ext cx="64320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A typical image collected by a fisheye camera</a:t>
            </a:r>
          </a:p>
        </p:txBody>
      </p:sp>
    </p:spTree>
    <p:extLst>
      <p:ext uri="{BB962C8B-B14F-4D97-AF65-F5344CB8AC3E}">
        <p14:creationId xmlns:p14="http://schemas.microsoft.com/office/powerpoint/2010/main" val="4137286019"/>
      </p:ext>
    </p:extLst>
  </p:cSld>
  <p:clrMapOvr>
    <a:masterClrMapping/>
  </p:clrMapOvr>
  <p:transition advTm="12526"/>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20" name="Rectangle 3"/>
          <p:cNvSpPr txBox="1">
            <a:spLocks noChangeArrowheads="1"/>
          </p:cNvSpPr>
          <p:nvPr/>
        </p:nvSpPr>
        <p:spPr bwMode="auto">
          <a:xfrm>
            <a:off x="122238" y="858414"/>
            <a:ext cx="11373076" cy="1654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To model the behavior of lens, we need to consider the distortion</a:t>
            </a:r>
          </a:p>
          <a:p>
            <a:pPr lvl="2" algn="just"/>
            <a:r>
              <a:rPr lang="en-US" altLang="zh-CN" sz="2000" dirty="0">
                <a:ea typeface="ＭＳ Ｐゴシック" panose="020B0600070205080204" pitchFamily="34" charset="-128"/>
              </a:rPr>
              <a:t>Both the two types of distortions are modeled on the </a:t>
            </a:r>
            <a:r>
              <a:rPr lang="en-US" altLang="zh-CN" sz="2000" b="1" dirty="0">
                <a:solidFill>
                  <a:srgbClr val="FF0000"/>
                </a:solidFill>
                <a:ea typeface="ＭＳ Ｐゴシック" panose="020B0600070205080204" pitchFamily="34" charset="-128"/>
              </a:rPr>
              <a:t>normalized retinal plane</a:t>
            </a:r>
          </a:p>
          <a:p>
            <a:pPr lvl="2" algn="just"/>
            <a:r>
              <a:rPr lang="en-US" altLang="zh-CN" sz="2000" dirty="0">
                <a:ea typeface="ＭＳ Ｐゴシック" panose="020B0600070205080204" pitchFamily="34" charset="-128"/>
              </a:rPr>
              <a:t>If the FOV is extremely large (larger than 100 degrees), </a:t>
            </a:r>
            <a:r>
              <a:rPr lang="en-US" altLang="zh-CN" sz="2000" dirty="0" err="1">
                <a:ea typeface="ＭＳ Ｐゴシック" panose="020B0600070205080204" pitchFamily="34" charset="-128"/>
              </a:rPr>
              <a:t>i.g</a:t>
            </a:r>
            <a:r>
              <a:rPr lang="en-US" altLang="zh-CN" sz="2000" dirty="0">
                <a:ea typeface="ＭＳ Ｐゴシック" panose="020B0600070205080204" pitchFamily="34" charset="-128"/>
              </a:rPr>
              <a:t>. the camera is a fisheye camera, we need to use another model to characterize lens distortions</a:t>
            </a:r>
          </a:p>
        </p:txBody>
      </p:sp>
      <p:graphicFrame>
        <p:nvGraphicFramePr>
          <p:cNvPr id="6" name="Object 12"/>
          <p:cNvGraphicFramePr>
            <a:graphicFrameLocks noChangeAspect="1"/>
          </p:cNvGraphicFramePr>
          <p:nvPr>
            <p:extLst>
              <p:ext uri="{D42A27DB-BD31-4B8C-83A1-F6EECF244321}">
                <p14:modId xmlns:p14="http://schemas.microsoft.com/office/powerpoint/2010/main" val="1124106322"/>
              </p:ext>
            </p:extLst>
          </p:nvPr>
        </p:nvGraphicFramePr>
        <p:xfrm>
          <a:off x="686444" y="2850444"/>
          <a:ext cx="3725862" cy="2195512"/>
        </p:xfrm>
        <a:graphic>
          <a:graphicData uri="http://schemas.openxmlformats.org/presentationml/2006/ole">
            <mc:AlternateContent xmlns:mc="http://schemas.openxmlformats.org/markup-compatibility/2006">
              <mc:Choice xmlns:v="urn:schemas-microsoft-com:vml" Requires="v">
                <p:oleObj spid="_x0000_s45913" name="Equation" r:id="rId3" imgW="1866600" imgH="1104840" progId="Equation.DSMT4">
                  <p:embed/>
                </p:oleObj>
              </mc:Choice>
              <mc:Fallback>
                <p:oleObj name="Equation" r:id="rId3" imgW="1866600" imgH="1104840" progId="Equation.DSMT4">
                  <p:embed/>
                  <p:pic>
                    <p:nvPicPr>
                      <p:cNvPr id="0" name=""/>
                      <p:cNvPicPr>
                        <a:picLocks noChangeAspect="1" noChangeArrowheads="1"/>
                      </p:cNvPicPr>
                      <p:nvPr/>
                    </p:nvPicPr>
                    <p:blipFill>
                      <a:blip r:embed="rId4"/>
                      <a:srcRect/>
                      <a:stretch>
                        <a:fillRect/>
                      </a:stretch>
                    </p:blipFill>
                    <p:spPr bwMode="auto">
                      <a:xfrm>
                        <a:off x="686444" y="2850444"/>
                        <a:ext cx="3725862" cy="2195512"/>
                      </a:xfrm>
                      <a:prstGeom prst="rect">
                        <a:avLst/>
                      </a:prstGeom>
                      <a:noFill/>
                      <a:ln>
                        <a:noFill/>
                      </a:ln>
                      <a:effectLst/>
                    </p:spPr>
                  </p:pic>
                </p:oleObj>
              </mc:Fallback>
            </mc:AlternateContent>
          </a:graphicData>
        </a:graphic>
      </p:graphicFrame>
      <p:sp>
        <p:nvSpPr>
          <p:cNvPr id="7" name="Text Box 4"/>
          <p:cNvSpPr txBox="1">
            <a:spLocks noChangeArrowheads="1"/>
          </p:cNvSpPr>
          <p:nvPr/>
        </p:nvSpPr>
        <p:spPr bwMode="auto">
          <a:xfrm>
            <a:off x="357613" y="5112567"/>
            <a:ext cx="19002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where </a:t>
            </a:r>
          </a:p>
        </p:txBody>
      </p:sp>
      <p:graphicFrame>
        <p:nvGraphicFramePr>
          <p:cNvPr id="8" name="Object 12"/>
          <p:cNvGraphicFramePr>
            <a:graphicFrameLocks noChangeAspect="1"/>
          </p:cNvGraphicFramePr>
          <p:nvPr>
            <p:extLst>
              <p:ext uri="{D42A27DB-BD31-4B8C-83A1-F6EECF244321}">
                <p14:modId xmlns:p14="http://schemas.microsoft.com/office/powerpoint/2010/main" val="479028634"/>
              </p:ext>
            </p:extLst>
          </p:nvPr>
        </p:nvGraphicFramePr>
        <p:xfrm>
          <a:off x="1366124" y="5130369"/>
          <a:ext cx="1466876" cy="458158"/>
        </p:xfrm>
        <a:graphic>
          <a:graphicData uri="http://schemas.openxmlformats.org/presentationml/2006/ole">
            <mc:AlternateContent xmlns:mc="http://schemas.openxmlformats.org/markup-compatibility/2006">
              <mc:Choice xmlns:v="urn:schemas-microsoft-com:vml" Requires="v">
                <p:oleObj spid="_x0000_s45914" name="Equation" r:id="rId5" imgW="647640" imgH="203040" progId="Equation.DSMT4">
                  <p:embed/>
                </p:oleObj>
              </mc:Choice>
              <mc:Fallback>
                <p:oleObj name="Equation" r:id="rId5" imgW="647640" imgH="203040" progId="Equation.DSMT4">
                  <p:embed/>
                  <p:pic>
                    <p:nvPicPr>
                      <p:cNvPr id="0" name=""/>
                      <p:cNvPicPr>
                        <a:picLocks noChangeAspect="1" noChangeArrowheads="1"/>
                      </p:cNvPicPr>
                      <p:nvPr/>
                    </p:nvPicPr>
                    <p:blipFill>
                      <a:blip r:embed="rId6"/>
                      <a:srcRect/>
                      <a:stretch>
                        <a:fillRect/>
                      </a:stretch>
                    </p:blipFill>
                    <p:spPr bwMode="auto">
                      <a:xfrm>
                        <a:off x="1366124" y="5130369"/>
                        <a:ext cx="1466876" cy="458158"/>
                      </a:xfrm>
                      <a:prstGeom prst="rect">
                        <a:avLst/>
                      </a:prstGeom>
                      <a:noFill/>
                      <a:ln>
                        <a:noFill/>
                      </a:ln>
                      <a:effectLst/>
                    </p:spPr>
                  </p:pic>
                </p:oleObj>
              </mc:Fallback>
            </mc:AlternateContent>
          </a:graphicData>
        </a:graphic>
      </p:graphicFrame>
      <p:sp>
        <p:nvSpPr>
          <p:cNvPr id="9" name="Text Box 4"/>
          <p:cNvSpPr txBox="1">
            <a:spLocks noChangeArrowheads="1"/>
          </p:cNvSpPr>
          <p:nvPr/>
        </p:nvSpPr>
        <p:spPr bwMode="auto">
          <a:xfrm>
            <a:off x="1735934" y="5782185"/>
            <a:ext cx="465047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are the distortion coefficients </a:t>
            </a:r>
          </a:p>
        </p:txBody>
      </p:sp>
      <p:graphicFrame>
        <p:nvGraphicFramePr>
          <p:cNvPr id="10" name="Object 12"/>
          <p:cNvGraphicFramePr>
            <a:graphicFrameLocks noChangeAspect="1"/>
          </p:cNvGraphicFramePr>
          <p:nvPr>
            <p:extLst>
              <p:ext uri="{D42A27DB-BD31-4B8C-83A1-F6EECF244321}">
                <p14:modId xmlns:p14="http://schemas.microsoft.com/office/powerpoint/2010/main" val="3780426529"/>
              </p:ext>
            </p:extLst>
          </p:nvPr>
        </p:nvGraphicFramePr>
        <p:xfrm>
          <a:off x="371035" y="5810250"/>
          <a:ext cx="1477963" cy="461963"/>
        </p:xfrm>
        <a:graphic>
          <a:graphicData uri="http://schemas.openxmlformats.org/presentationml/2006/ole">
            <mc:AlternateContent xmlns:mc="http://schemas.openxmlformats.org/markup-compatibility/2006">
              <mc:Choice xmlns:v="urn:schemas-microsoft-com:vml" Requires="v">
                <p:oleObj spid="_x0000_s45915" name="Equation" r:id="rId7" imgW="609480" imgH="190440" progId="Equation.DSMT4">
                  <p:embed/>
                </p:oleObj>
              </mc:Choice>
              <mc:Fallback>
                <p:oleObj name="Equation" r:id="rId7" imgW="609480" imgH="190440" progId="Equation.DSMT4">
                  <p:embed/>
                  <p:pic>
                    <p:nvPicPr>
                      <p:cNvPr id="0" name=""/>
                      <p:cNvPicPr>
                        <a:picLocks noChangeAspect="1" noChangeArrowheads="1"/>
                      </p:cNvPicPr>
                      <p:nvPr/>
                    </p:nvPicPr>
                    <p:blipFill>
                      <a:blip r:embed="rId8"/>
                      <a:srcRect/>
                      <a:stretch>
                        <a:fillRect/>
                      </a:stretch>
                    </p:blipFill>
                    <p:spPr bwMode="auto">
                      <a:xfrm>
                        <a:off x="371035" y="5810250"/>
                        <a:ext cx="1477963" cy="461963"/>
                      </a:xfrm>
                      <a:prstGeom prst="rect">
                        <a:avLst/>
                      </a:prstGeom>
                      <a:noFill/>
                      <a:ln>
                        <a:noFill/>
                      </a:ln>
                      <a:effectLst/>
                    </p:spPr>
                  </p:pic>
                </p:oleObj>
              </mc:Fallback>
            </mc:AlternateContent>
          </a:graphicData>
        </a:graphic>
      </p:graphicFrame>
      <p:sp>
        <p:nvSpPr>
          <p:cNvPr id="11" name="Text Box 4"/>
          <p:cNvSpPr txBox="1">
            <a:spLocks noChangeArrowheads="1"/>
          </p:cNvSpPr>
          <p:nvPr/>
        </p:nvSpPr>
        <p:spPr bwMode="auto">
          <a:xfrm>
            <a:off x="278398" y="2459200"/>
            <a:ext cx="47501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To model the fisheye distortion</a:t>
            </a:r>
          </a:p>
        </p:txBody>
      </p:sp>
      <p:pic>
        <p:nvPicPr>
          <p:cNvPr id="2" name="图片 1">
            <a:extLst>
              <a:ext uri="{FF2B5EF4-FFF2-40B4-BE49-F238E27FC236}">
                <a16:creationId xmlns:a16="http://schemas.microsoft.com/office/drawing/2014/main" id="{733936F2-BAB4-44A1-B5B9-17BF9E5DC6E4}"/>
              </a:ext>
            </a:extLst>
          </p:cNvPr>
          <p:cNvPicPr>
            <a:picLocks noChangeAspect="1"/>
          </p:cNvPicPr>
          <p:nvPr/>
        </p:nvPicPr>
        <p:blipFill>
          <a:blip r:embed="rId9"/>
          <a:stretch>
            <a:fillRect/>
          </a:stretch>
        </p:blipFill>
        <p:spPr>
          <a:xfrm>
            <a:off x="3450986" y="2420409"/>
            <a:ext cx="6283563" cy="3840469"/>
          </a:xfrm>
          <a:prstGeom prst="rect">
            <a:avLst/>
          </a:prstGeom>
        </p:spPr>
      </p:pic>
      <p:pic>
        <p:nvPicPr>
          <p:cNvPr id="4" name="图片 3">
            <a:extLst>
              <a:ext uri="{FF2B5EF4-FFF2-40B4-BE49-F238E27FC236}">
                <a16:creationId xmlns:a16="http://schemas.microsoft.com/office/drawing/2014/main" id="{7F8B791F-CD26-4379-B494-DF925FD67D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20274" y="2961921"/>
            <a:ext cx="2243485" cy="3323415"/>
          </a:xfrm>
          <a:prstGeom prst="rect">
            <a:avLst/>
          </a:prstGeom>
        </p:spPr>
      </p:pic>
    </p:spTree>
    <p:extLst>
      <p:ext uri="{BB962C8B-B14F-4D97-AF65-F5344CB8AC3E}">
        <p14:creationId xmlns:p14="http://schemas.microsoft.com/office/powerpoint/2010/main" val="929470622"/>
      </p:ext>
    </p:extLst>
  </p:cSld>
  <p:clrMapOvr>
    <a:masterClrMapping/>
  </p:clrMapOvr>
  <p:transition advTm="12526"/>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26" name="Text Box 4"/>
          <p:cNvSpPr txBox="1">
            <a:spLocks noChangeArrowheads="1"/>
          </p:cNvSpPr>
          <p:nvPr/>
        </p:nvSpPr>
        <p:spPr bwMode="auto">
          <a:xfrm>
            <a:off x="798807" y="847725"/>
            <a:ext cx="7975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The complete imaging pipeline is modeled as,</a:t>
            </a:r>
          </a:p>
        </p:txBody>
      </p:sp>
      <p:graphicFrame>
        <p:nvGraphicFramePr>
          <p:cNvPr id="27" name="Object 12"/>
          <p:cNvGraphicFramePr>
            <a:graphicFrameLocks noChangeAspect="1"/>
          </p:cNvGraphicFramePr>
          <p:nvPr>
            <p:extLst>
              <p:ext uri="{D42A27DB-BD31-4B8C-83A1-F6EECF244321}">
                <p14:modId xmlns:p14="http://schemas.microsoft.com/office/powerpoint/2010/main" val="3616882638"/>
              </p:ext>
            </p:extLst>
          </p:nvPr>
        </p:nvGraphicFramePr>
        <p:xfrm>
          <a:off x="2611438" y="2081213"/>
          <a:ext cx="4799012" cy="1838325"/>
        </p:xfrm>
        <a:graphic>
          <a:graphicData uri="http://schemas.openxmlformats.org/presentationml/2006/ole">
            <mc:AlternateContent xmlns:mc="http://schemas.openxmlformats.org/markup-compatibility/2006">
              <mc:Choice xmlns:v="urn:schemas-microsoft-com:vml" Requires="v">
                <p:oleObj spid="_x0000_s9140" name="Equation" r:id="rId3" imgW="2145960" imgH="825480" progId="Equation.DSMT4">
                  <p:embed/>
                </p:oleObj>
              </mc:Choice>
              <mc:Fallback>
                <p:oleObj name="Equation" r:id="rId3" imgW="2145960" imgH="825480" progId="Equation.DSMT4">
                  <p:embed/>
                  <p:pic>
                    <p:nvPicPr>
                      <p:cNvPr id="0" name=""/>
                      <p:cNvPicPr>
                        <a:picLocks noChangeAspect="1" noChangeArrowheads="1"/>
                      </p:cNvPicPr>
                      <p:nvPr/>
                    </p:nvPicPr>
                    <p:blipFill>
                      <a:blip r:embed="rId4"/>
                      <a:srcRect/>
                      <a:stretch>
                        <a:fillRect/>
                      </a:stretch>
                    </p:blipFill>
                    <p:spPr bwMode="auto">
                      <a:xfrm>
                        <a:off x="2611438" y="2081213"/>
                        <a:ext cx="4799012"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p:cNvGrpSpPr/>
          <p:nvPr/>
        </p:nvGrpSpPr>
        <p:grpSpPr>
          <a:xfrm>
            <a:off x="5136501" y="1051841"/>
            <a:ext cx="6850535" cy="1029375"/>
            <a:chOff x="5136501" y="1051841"/>
            <a:chExt cx="6850535" cy="1029375"/>
          </a:xfrm>
        </p:grpSpPr>
        <p:sp>
          <p:nvSpPr>
            <p:cNvPr id="2" name="左大括号 1"/>
            <p:cNvSpPr/>
            <p:nvPr/>
          </p:nvSpPr>
          <p:spPr bwMode="auto">
            <a:xfrm rot="5400000">
              <a:off x="5983253" y="805254"/>
              <a:ext cx="429210" cy="2122714"/>
            </a:xfrm>
            <a:prstGeom prst="leftBrace">
              <a:avLst>
                <a:gd name="adj1" fmla="val 0"/>
                <a:gd name="adj2" fmla="val 50000"/>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cxnSp>
          <p:nvCxnSpPr>
            <p:cNvPr id="6" name="曲线连接符 5"/>
            <p:cNvCxnSpPr>
              <a:stCxn id="2" idx="1"/>
            </p:cNvCxnSpPr>
            <p:nvPr/>
          </p:nvCxnSpPr>
          <p:spPr bwMode="auto">
            <a:xfrm rot="5400000" flipH="1" flipV="1">
              <a:off x="7227481" y="360639"/>
              <a:ext cx="261745" cy="2320991"/>
            </a:xfrm>
            <a:prstGeom prst="curvedConnector4">
              <a:avLst>
                <a:gd name="adj1" fmla="val 133679"/>
                <a:gd name="adj2" fmla="val 5060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 Box 4"/>
            <p:cNvSpPr txBox="1">
              <a:spLocks noChangeArrowheads="1"/>
            </p:cNvSpPr>
            <p:nvPr/>
          </p:nvSpPr>
          <p:spPr bwMode="auto">
            <a:xfrm>
              <a:off x="8672807" y="1051841"/>
              <a:ext cx="3314229" cy="830997"/>
            </a:xfrm>
            <a:prstGeom prst="rect">
              <a:avLst/>
            </a:prstGeom>
            <a:solidFill>
              <a:srgbClr val="002060"/>
            </a:solidFill>
            <a:ln>
              <a:noFill/>
            </a:ln>
            <a:effec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400" dirty="0">
                  <a:solidFill>
                    <a:srgbClr val="FFFF00"/>
                  </a:solidFill>
                  <a:ea typeface="宋体" panose="02010600030101010101" pitchFamily="2" charset="-122"/>
                </a:rPr>
                <a:t>point on the normalized retinal plane</a:t>
              </a:r>
              <a:endPar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4" name="组合 3"/>
          <p:cNvGrpSpPr/>
          <p:nvPr/>
        </p:nvGrpSpPr>
        <p:grpSpPr>
          <a:xfrm>
            <a:off x="4786607" y="3835559"/>
            <a:ext cx="6625042" cy="1232128"/>
            <a:chOff x="4786607" y="3835559"/>
            <a:chExt cx="6625042" cy="1232128"/>
          </a:xfrm>
        </p:grpSpPr>
        <p:sp>
          <p:nvSpPr>
            <p:cNvPr id="31" name="左大括号 30"/>
            <p:cNvSpPr/>
            <p:nvPr/>
          </p:nvSpPr>
          <p:spPr bwMode="auto">
            <a:xfrm rot="16200000">
              <a:off x="5775650" y="2846516"/>
              <a:ext cx="494522" cy="2472608"/>
            </a:xfrm>
            <a:prstGeom prst="leftBrace">
              <a:avLst>
                <a:gd name="adj1" fmla="val 0"/>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32" name="Text Box 4"/>
            <p:cNvSpPr txBox="1">
              <a:spLocks noChangeArrowheads="1"/>
            </p:cNvSpPr>
            <p:nvPr/>
          </p:nvSpPr>
          <p:spPr bwMode="auto">
            <a:xfrm>
              <a:off x="8097420" y="4236690"/>
              <a:ext cx="3314229" cy="830997"/>
            </a:xfrm>
            <a:prstGeom prst="rect">
              <a:avLst/>
            </a:prstGeom>
            <a:solidFill>
              <a:srgbClr val="002060"/>
            </a:solidFill>
            <a:ln>
              <a:noFill/>
            </a:ln>
            <a:effec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400" dirty="0">
                  <a:solidFill>
                    <a:srgbClr val="FFFF00"/>
                  </a:solidFill>
                  <a:ea typeface="宋体" panose="02010600030101010101" pitchFamily="2" charset="-122"/>
                </a:rPr>
                <a:t>distorted point on the normalized retinal plane</a:t>
              </a:r>
              <a:endPar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3" name="曲线连接符 32"/>
            <p:cNvCxnSpPr>
              <a:stCxn id="31" idx="1"/>
              <a:endCxn id="32" idx="0"/>
            </p:cNvCxnSpPr>
            <p:nvPr/>
          </p:nvCxnSpPr>
          <p:spPr bwMode="auto">
            <a:xfrm rot="5400000" flipH="1" flipV="1">
              <a:off x="7842027" y="2417574"/>
              <a:ext cx="93391" cy="3731624"/>
            </a:xfrm>
            <a:prstGeom prst="curvedConnector5">
              <a:avLst>
                <a:gd name="adj1" fmla="val -244777"/>
                <a:gd name="adj2" fmla="val 31109"/>
                <a:gd name="adj3" fmla="val 344777"/>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aphicFrame>
        <p:nvGraphicFramePr>
          <p:cNvPr id="37" name="Object 12"/>
          <p:cNvGraphicFramePr>
            <a:graphicFrameLocks noChangeAspect="1"/>
          </p:cNvGraphicFramePr>
          <p:nvPr>
            <p:extLst>
              <p:ext uri="{D42A27DB-BD31-4B8C-83A1-F6EECF244321}">
                <p14:modId xmlns:p14="http://schemas.microsoft.com/office/powerpoint/2010/main" val="40171401"/>
              </p:ext>
            </p:extLst>
          </p:nvPr>
        </p:nvGraphicFramePr>
        <p:xfrm>
          <a:off x="315913" y="5260975"/>
          <a:ext cx="3482975" cy="493713"/>
        </p:xfrm>
        <a:graphic>
          <a:graphicData uri="http://schemas.openxmlformats.org/presentationml/2006/ole">
            <mc:AlternateContent xmlns:mc="http://schemas.openxmlformats.org/markup-compatibility/2006">
              <mc:Choice xmlns:v="urn:schemas-microsoft-com:vml" Requires="v">
                <p:oleObj spid="_x0000_s9141" name="Equation" r:id="rId5" imgW="1434960" imgH="203040" progId="Equation.DSMT4">
                  <p:embed/>
                </p:oleObj>
              </mc:Choice>
              <mc:Fallback>
                <p:oleObj name="Equation" r:id="rId5" imgW="1434960" imgH="203040" progId="Equation.DSMT4">
                  <p:embed/>
                  <p:pic>
                    <p:nvPicPr>
                      <p:cNvPr id="0" name=""/>
                      <p:cNvPicPr>
                        <a:picLocks noChangeAspect="1" noChangeArrowheads="1"/>
                      </p:cNvPicPr>
                      <p:nvPr/>
                    </p:nvPicPr>
                    <p:blipFill>
                      <a:blip r:embed="rId6"/>
                      <a:srcRect/>
                      <a:stretch>
                        <a:fillRect/>
                      </a:stretch>
                    </p:blipFill>
                    <p:spPr bwMode="auto">
                      <a:xfrm>
                        <a:off x="315913" y="5260975"/>
                        <a:ext cx="3482975" cy="493713"/>
                      </a:xfrm>
                      <a:prstGeom prst="rect">
                        <a:avLst/>
                      </a:prstGeom>
                      <a:noFill/>
                      <a:ln>
                        <a:noFill/>
                      </a:ln>
                      <a:effectLst/>
                    </p:spPr>
                  </p:pic>
                </p:oleObj>
              </mc:Fallback>
            </mc:AlternateContent>
          </a:graphicData>
        </a:graphic>
      </p:graphicFrame>
      <p:sp>
        <p:nvSpPr>
          <p:cNvPr id="38" name="Text Box 4"/>
          <p:cNvSpPr txBox="1">
            <a:spLocks noChangeArrowheads="1"/>
          </p:cNvSpPr>
          <p:nvPr/>
        </p:nvSpPr>
        <p:spPr bwMode="auto">
          <a:xfrm>
            <a:off x="3681176" y="5247491"/>
            <a:ext cx="83576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are the </a:t>
            </a:r>
            <a:r>
              <a:rPr lang="en-US" altLang="zh-CN" sz="2400" dirty="0" err="1">
                <a:ea typeface="宋体" panose="02010600030101010101" pitchFamily="2" charset="-122"/>
              </a:rPr>
              <a:t>intrinsics</a:t>
            </a:r>
            <a:r>
              <a:rPr lang="en-US" altLang="zh-CN" sz="2400" dirty="0">
                <a:ea typeface="宋体" panose="02010600030101010101" pitchFamily="2" charset="-122"/>
              </a:rPr>
              <a:t> of the camera (suppose it is an ordinary camera)</a:t>
            </a:r>
          </a:p>
        </p:txBody>
      </p:sp>
      <p:sp>
        <p:nvSpPr>
          <p:cNvPr id="39" name="Text Box 4"/>
          <p:cNvSpPr txBox="1">
            <a:spLocks noChangeArrowheads="1"/>
          </p:cNvSpPr>
          <p:nvPr/>
        </p:nvSpPr>
        <p:spPr bwMode="auto">
          <a:xfrm>
            <a:off x="262181" y="5893346"/>
            <a:ext cx="9076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400" dirty="0">
                <a:ea typeface="宋体" panose="02010600030101010101" pitchFamily="2" charset="-122"/>
              </a:rPr>
              <a:t> (three DOFs) and </a:t>
            </a: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dirty="0">
                <a:ea typeface="宋体" panose="02010600030101010101" pitchFamily="2" charset="-122"/>
              </a:rPr>
              <a:t> (three DOFs) are the </a:t>
            </a:r>
            <a:r>
              <a:rPr lang="en-US" altLang="zh-CN" sz="2400" dirty="0" err="1">
                <a:ea typeface="宋体" panose="02010600030101010101" pitchFamily="2" charset="-122"/>
              </a:rPr>
              <a:t>extrinsics</a:t>
            </a:r>
            <a:r>
              <a:rPr lang="en-US" altLang="zh-CN" sz="2400" dirty="0">
                <a:ea typeface="宋体" panose="02010600030101010101" pitchFamily="2" charset="-122"/>
              </a:rPr>
              <a:t> of the camera</a:t>
            </a:r>
          </a:p>
        </p:txBody>
      </p:sp>
      <p:sp>
        <p:nvSpPr>
          <p:cNvPr id="40" name="Text Box 4"/>
          <p:cNvSpPr txBox="1">
            <a:spLocks noChangeArrowheads="1"/>
          </p:cNvSpPr>
          <p:nvPr/>
        </p:nvSpPr>
        <p:spPr bwMode="auto">
          <a:xfrm>
            <a:off x="7967986" y="2713367"/>
            <a:ext cx="5508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(8)</a:t>
            </a:r>
          </a:p>
        </p:txBody>
      </p:sp>
    </p:spTree>
    <p:extLst>
      <p:ext uri="{BB962C8B-B14F-4D97-AF65-F5344CB8AC3E}">
        <p14:creationId xmlns:p14="http://schemas.microsoft.com/office/powerpoint/2010/main" val="2467860177"/>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20" name="Rectangle 3"/>
          <p:cNvSpPr txBox="1">
            <a:spLocks noChangeArrowheads="1"/>
          </p:cNvSpPr>
          <p:nvPr/>
        </p:nvSpPr>
        <p:spPr bwMode="auto">
          <a:xfrm>
            <a:off x="122238" y="858413"/>
            <a:ext cx="11373076" cy="4861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The process to get the </a:t>
            </a:r>
            <a:r>
              <a:rPr lang="en-US" altLang="zh-CN" sz="2800" dirty="0" err="1">
                <a:ea typeface="ＭＳ Ｐゴシック" panose="020B0600070205080204" pitchFamily="34" charset="-128"/>
              </a:rPr>
              <a:t>intrinsics</a:t>
            </a:r>
            <a:r>
              <a:rPr lang="en-US" altLang="zh-CN" sz="2800" dirty="0">
                <a:ea typeface="ＭＳ Ｐゴシック" panose="020B0600070205080204" pitchFamily="34" charset="-128"/>
              </a:rPr>
              <a:t> and </a:t>
            </a:r>
            <a:r>
              <a:rPr lang="en-US" altLang="zh-CN" sz="2800" dirty="0" err="1">
                <a:ea typeface="ＭＳ Ｐゴシック" panose="020B0600070205080204" pitchFamily="34" charset="-128"/>
              </a:rPr>
              <a:t>extrinsics</a:t>
            </a:r>
            <a:r>
              <a:rPr lang="en-US" altLang="zh-CN" sz="2800" dirty="0">
                <a:ea typeface="ＭＳ Ｐゴシック" panose="020B0600070205080204" pitchFamily="34" charset="-128"/>
              </a:rPr>
              <a:t> of the camera is called single camera calibration</a:t>
            </a:r>
          </a:p>
          <a:p>
            <a:pPr lvl="2" algn="just"/>
            <a:r>
              <a:rPr lang="en-US" altLang="zh-CN" dirty="0">
                <a:ea typeface="ＭＳ Ｐゴシック" panose="020B0600070205080204" pitchFamily="34" charset="-128"/>
              </a:rPr>
              <a:t>For most cases of single camera calibration, only the </a:t>
            </a:r>
            <a:r>
              <a:rPr lang="en-US" altLang="zh-CN" dirty="0" err="1">
                <a:ea typeface="ＭＳ Ｐゴシック" panose="020B0600070205080204" pitchFamily="34" charset="-128"/>
              </a:rPr>
              <a:t>intrinsics</a:t>
            </a:r>
            <a:r>
              <a:rPr lang="en-US" altLang="zh-CN" dirty="0">
                <a:ea typeface="ＭＳ Ｐゴシック" panose="020B0600070205080204" pitchFamily="34" charset="-128"/>
              </a:rPr>
              <a:t> are what we really need</a:t>
            </a:r>
          </a:p>
          <a:p>
            <a:pPr lvl="1" algn="just"/>
            <a:r>
              <a:rPr lang="en-US" altLang="zh-CN" sz="2800" dirty="0">
                <a:ea typeface="ＭＳ Ｐゴシック" panose="020B0600070205080204" pitchFamily="34" charset="-128"/>
              </a:rPr>
              <a:t>To model radial and tangential distortions, we use 5 parameters; Actually, more complicated models can be used, but the modeling pipeline is the same</a:t>
            </a:r>
          </a:p>
          <a:p>
            <a:pPr lvl="2" algn="just"/>
            <a:r>
              <a:rPr lang="en-US" altLang="zh-CN" dirty="0">
                <a:ea typeface="ＭＳ Ｐゴシック" panose="020B0600070205080204" pitchFamily="34" charset="-128"/>
              </a:rPr>
              <a:t>E.g. the thin prism model, the tilted model used in </a:t>
            </a:r>
            <a:r>
              <a:rPr lang="en-US" altLang="zh-CN" dirty="0" err="1">
                <a:ea typeface="ＭＳ Ｐゴシック" panose="020B0600070205080204" pitchFamily="34" charset="-128"/>
              </a:rPr>
              <a:t>OpenCV</a:t>
            </a:r>
            <a:endParaRPr lang="en-US" altLang="zh-CN" sz="2800" dirty="0">
              <a:ea typeface="ＭＳ Ｐゴシック" panose="020B0600070205080204" pitchFamily="34" charset="-128"/>
            </a:endParaRPr>
          </a:p>
        </p:txBody>
      </p:sp>
    </p:spTree>
    <p:extLst>
      <p:ext uri="{BB962C8B-B14F-4D97-AF65-F5344CB8AC3E}">
        <p14:creationId xmlns:p14="http://schemas.microsoft.com/office/powerpoint/2010/main" val="1546449315"/>
      </p:ext>
    </p:extLst>
  </p:cSld>
  <p:clrMapOvr>
    <a:masterClrMapping/>
  </p:clrMapOvr>
  <p:transition advTm="12526"/>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4" name="Rectangle 3"/>
          <p:cNvSpPr txBox="1">
            <a:spLocks noChangeArrowheads="1"/>
          </p:cNvSpPr>
          <p:nvPr/>
        </p:nvSpPr>
        <p:spPr bwMode="auto">
          <a:xfrm>
            <a:off x="336842" y="1035698"/>
            <a:ext cx="11018513"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solidFill>
                  <a:schemeClr val="bg1">
                    <a:lumMod val="50000"/>
                  </a:schemeClr>
                </a:solidFill>
                <a:ea typeface="ＭＳ Ｐゴシック" panose="020B0600070205080204" pitchFamily="34" charset="-128"/>
              </a:rPr>
              <a:t>What is Camera Calibration?</a:t>
            </a:r>
          </a:p>
          <a:p>
            <a:pPr lvl="1"/>
            <a:r>
              <a:rPr lang="en-US" altLang="zh-CN" sz="2800" dirty="0">
                <a:solidFill>
                  <a:schemeClr val="bg1">
                    <a:lumMod val="50000"/>
                  </a:schemeClr>
                </a:solidFill>
                <a:ea typeface="ＭＳ Ｐゴシック" panose="020B0600070205080204" pitchFamily="34" charset="-128"/>
              </a:rPr>
              <a:t>Modeling for Imaging Pipeline</a:t>
            </a:r>
          </a:p>
          <a:p>
            <a:pPr lvl="1"/>
            <a:r>
              <a:rPr lang="en-US" altLang="zh-CN" sz="2800" dirty="0">
                <a:ea typeface="ＭＳ Ｐゴシック" panose="020B0600070205080204" pitchFamily="34" charset="-128"/>
              </a:rPr>
              <a:t>General Framework for the Camera Calibration Algorithm</a:t>
            </a:r>
          </a:p>
          <a:p>
            <a:pPr lvl="1"/>
            <a:r>
              <a:rPr lang="en-US" altLang="zh-CN" sz="2800" dirty="0">
                <a:ea typeface="ＭＳ Ｐゴシック" panose="020B0600070205080204" pitchFamily="34" charset="-128"/>
              </a:rPr>
              <a:t>Initial Rough Estimation of Calibration Parameters</a:t>
            </a:r>
          </a:p>
          <a:p>
            <a:pPr lvl="1"/>
            <a:r>
              <a:rPr lang="en-US" altLang="zh-CN" sz="2800" dirty="0">
                <a:ea typeface="ＭＳ Ｐゴシック" panose="020B0600070205080204" pitchFamily="34" charset="-128"/>
              </a:rPr>
              <a:t>Nonlinear Least-squares</a:t>
            </a:r>
          </a:p>
          <a:p>
            <a:pPr lvl="1"/>
            <a:r>
              <a:rPr lang="en-US" altLang="zh-CN" sz="2800" dirty="0">
                <a:ea typeface="ＭＳ Ｐゴシック" panose="020B0600070205080204" pitchFamily="34" charset="-128"/>
              </a:rPr>
              <a:t>Image Un-distortion</a:t>
            </a:r>
          </a:p>
        </p:txBody>
      </p:sp>
    </p:spTree>
    <p:extLst>
      <p:ext uri="{BB962C8B-B14F-4D97-AF65-F5344CB8AC3E}">
        <p14:creationId xmlns:p14="http://schemas.microsoft.com/office/powerpoint/2010/main" val="225286354"/>
      </p:ext>
    </p:extLst>
  </p:cSld>
  <p:clrMapOvr>
    <a:masterClrMapping/>
  </p:clrMapOvr>
  <p:transition advTm="12526"/>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General Framework for the Camera Calibration Algorithm</a:t>
            </a:r>
          </a:p>
        </p:txBody>
      </p:sp>
      <p:sp>
        <p:nvSpPr>
          <p:cNvPr id="20" name="Rectangle 3"/>
          <p:cNvSpPr txBox="1">
            <a:spLocks noChangeArrowheads="1"/>
          </p:cNvSpPr>
          <p:nvPr/>
        </p:nvSpPr>
        <p:spPr bwMode="auto">
          <a:xfrm>
            <a:off x="122237" y="2482619"/>
            <a:ext cx="11755631" cy="329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General idea</a:t>
            </a:r>
          </a:p>
          <a:p>
            <a:pPr lvl="2" algn="just"/>
            <a:r>
              <a:rPr lang="en-US" altLang="zh-CN" dirty="0">
                <a:ea typeface="ＭＳ Ｐゴシック" panose="020B0600070205080204" pitchFamily="34" charset="-128"/>
              </a:rPr>
              <a:t>If we have a set of known points             in the WCS and their images            , using Eq. 8, we could have </a:t>
            </a:r>
            <a:r>
              <a:rPr lang="en-US" altLang="zh-CN" dirty="0">
                <a:latin typeface="Times New Roman" panose="02020603050405020304" pitchFamily="18" charset="0"/>
                <a:ea typeface="ＭＳ Ｐゴシック" panose="020B0600070205080204" pitchFamily="34" charset="-128"/>
                <a:cs typeface="Times New Roman" panose="02020603050405020304" pitchFamily="18" charset="0"/>
              </a:rPr>
              <a:t>2</a:t>
            </a:r>
            <a:r>
              <a:rPr lang="en-US" altLang="zh-CN" i="1" dirty="0">
                <a:latin typeface="Times New Roman" panose="02020603050405020304" pitchFamily="18" charset="0"/>
                <a:ea typeface="ＭＳ Ｐゴシック" panose="020B0600070205080204" pitchFamily="34" charset="-128"/>
                <a:cs typeface="Times New Roman" panose="02020603050405020304" pitchFamily="18" charset="0"/>
              </a:rPr>
              <a:t>n</a:t>
            </a:r>
            <a:r>
              <a:rPr lang="en-US" altLang="zh-CN" dirty="0">
                <a:ea typeface="ＭＳ Ｐゴシック" panose="020B0600070205080204" pitchFamily="34" charset="-128"/>
              </a:rPr>
              <a:t> equations</a:t>
            </a:r>
          </a:p>
          <a:p>
            <a:pPr lvl="2" algn="just"/>
            <a:r>
              <a:rPr lang="en-US" altLang="zh-CN" dirty="0">
                <a:ea typeface="ＭＳ Ｐゴシック" panose="020B0600070205080204" pitchFamily="34" charset="-128"/>
              </a:rPr>
              <a:t>If the number of valid constraints (equations) are enough, Eq. 8 could be solved </a:t>
            </a:r>
          </a:p>
          <a:p>
            <a:pPr lvl="1" algn="just"/>
            <a:r>
              <a:rPr lang="en-US" altLang="zh-CN" sz="2800" dirty="0">
                <a:ea typeface="ＭＳ Ｐゴシック" panose="020B0600070205080204" pitchFamily="34" charset="-128"/>
              </a:rPr>
              <a:t>All the calibration algorithms follow the above general rules and among them, </a:t>
            </a:r>
            <a:r>
              <a:rPr lang="en-US" altLang="zh-CN" sz="2800" dirty="0" err="1">
                <a:ea typeface="ＭＳ Ｐゴシック" panose="020B0600070205080204" pitchFamily="34" charset="-128"/>
              </a:rPr>
              <a:t>Zhengyou</a:t>
            </a:r>
            <a:r>
              <a:rPr lang="en-US" altLang="zh-CN" sz="2800" dirty="0">
                <a:ea typeface="ＭＳ Ｐゴシック" panose="020B0600070205080204" pitchFamily="34" charset="-128"/>
              </a:rPr>
              <a:t> Zhang’s idea</a:t>
            </a:r>
            <a:r>
              <a:rPr lang="en-US" altLang="zh-CN" sz="2800" baseline="30000" dirty="0">
                <a:ea typeface="ＭＳ Ｐゴシック" panose="020B0600070205080204" pitchFamily="34" charset="-128"/>
              </a:rPr>
              <a:t>[1]</a:t>
            </a:r>
            <a:r>
              <a:rPr lang="en-US" altLang="zh-CN" sz="2800" dirty="0">
                <a:ea typeface="ＭＳ Ｐゴシック" panose="020B0600070205080204" pitchFamily="34" charset="-128"/>
              </a:rPr>
              <a:t> is the most widely used</a:t>
            </a:r>
          </a:p>
        </p:txBody>
      </p:sp>
      <p:graphicFrame>
        <p:nvGraphicFramePr>
          <p:cNvPr id="4" name="Object 12"/>
          <p:cNvGraphicFramePr>
            <a:graphicFrameLocks noChangeAspect="1"/>
          </p:cNvGraphicFramePr>
          <p:nvPr>
            <p:extLst>
              <p:ext uri="{D42A27DB-BD31-4B8C-83A1-F6EECF244321}">
                <p14:modId xmlns:p14="http://schemas.microsoft.com/office/powerpoint/2010/main" val="25902156"/>
              </p:ext>
            </p:extLst>
          </p:nvPr>
        </p:nvGraphicFramePr>
        <p:xfrm>
          <a:off x="3133725" y="830263"/>
          <a:ext cx="4799013" cy="1838325"/>
        </p:xfrm>
        <a:graphic>
          <a:graphicData uri="http://schemas.openxmlformats.org/presentationml/2006/ole">
            <mc:AlternateContent xmlns:mc="http://schemas.openxmlformats.org/markup-compatibility/2006">
              <mc:Choice xmlns:v="urn:schemas-microsoft-com:vml" Requires="v">
                <p:oleObj spid="_x0000_s76128" name="Equation" r:id="rId3" imgW="2145960" imgH="825480" progId="Equation.DSMT4">
                  <p:embed/>
                </p:oleObj>
              </mc:Choice>
              <mc:Fallback>
                <p:oleObj name="Equation" r:id="rId3" imgW="2145960" imgH="825480" progId="Equation.DSMT4">
                  <p:embed/>
                  <p:pic>
                    <p:nvPicPr>
                      <p:cNvPr id="0" name=""/>
                      <p:cNvPicPr>
                        <a:picLocks noChangeAspect="1" noChangeArrowheads="1"/>
                      </p:cNvPicPr>
                      <p:nvPr/>
                    </p:nvPicPr>
                    <p:blipFill>
                      <a:blip r:embed="rId4"/>
                      <a:srcRect/>
                      <a:stretch>
                        <a:fillRect/>
                      </a:stretch>
                    </p:blipFill>
                    <p:spPr bwMode="auto">
                      <a:xfrm>
                        <a:off x="3133725" y="830263"/>
                        <a:ext cx="4799013"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3787610563"/>
              </p:ext>
            </p:extLst>
          </p:nvPr>
        </p:nvGraphicFramePr>
        <p:xfrm>
          <a:off x="5390596" y="2921594"/>
          <a:ext cx="795337" cy="538162"/>
        </p:xfrm>
        <a:graphic>
          <a:graphicData uri="http://schemas.openxmlformats.org/presentationml/2006/ole">
            <mc:AlternateContent xmlns:mc="http://schemas.openxmlformats.org/markup-compatibility/2006">
              <mc:Choice xmlns:v="urn:schemas-microsoft-com:vml" Requires="v">
                <p:oleObj spid="_x0000_s76129" name="Equation" r:id="rId5" imgW="355320" imgH="241200" progId="Equation.DSMT4">
                  <p:embed/>
                </p:oleObj>
              </mc:Choice>
              <mc:Fallback>
                <p:oleObj name="Equation" r:id="rId5" imgW="355320" imgH="241200" progId="Equation.DSMT4">
                  <p:embed/>
                  <p:pic>
                    <p:nvPicPr>
                      <p:cNvPr id="0" name=""/>
                      <p:cNvPicPr>
                        <a:picLocks noChangeAspect="1" noChangeArrowheads="1"/>
                      </p:cNvPicPr>
                      <p:nvPr/>
                    </p:nvPicPr>
                    <p:blipFill>
                      <a:blip r:embed="rId6"/>
                      <a:srcRect/>
                      <a:stretch>
                        <a:fillRect/>
                      </a:stretch>
                    </p:blipFill>
                    <p:spPr bwMode="auto">
                      <a:xfrm>
                        <a:off x="5390596" y="2921594"/>
                        <a:ext cx="795337"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552447095"/>
              </p:ext>
            </p:extLst>
          </p:nvPr>
        </p:nvGraphicFramePr>
        <p:xfrm>
          <a:off x="9704451" y="2921594"/>
          <a:ext cx="795337" cy="538162"/>
        </p:xfrm>
        <a:graphic>
          <a:graphicData uri="http://schemas.openxmlformats.org/presentationml/2006/ole">
            <mc:AlternateContent xmlns:mc="http://schemas.openxmlformats.org/markup-compatibility/2006">
              <mc:Choice xmlns:v="urn:schemas-microsoft-com:vml" Requires="v">
                <p:oleObj spid="_x0000_s76130" name="Equation" r:id="rId7" imgW="355320" imgH="241200" progId="Equation.DSMT4">
                  <p:embed/>
                </p:oleObj>
              </mc:Choice>
              <mc:Fallback>
                <p:oleObj name="Equation" r:id="rId7" imgW="355320" imgH="241200" progId="Equation.DSMT4">
                  <p:embed/>
                  <p:pic>
                    <p:nvPicPr>
                      <p:cNvPr id="0" name=""/>
                      <p:cNvPicPr>
                        <a:picLocks noChangeAspect="1" noChangeArrowheads="1"/>
                      </p:cNvPicPr>
                      <p:nvPr/>
                    </p:nvPicPr>
                    <p:blipFill>
                      <a:blip r:embed="rId8"/>
                      <a:srcRect/>
                      <a:stretch>
                        <a:fillRect/>
                      </a:stretch>
                    </p:blipFill>
                    <p:spPr bwMode="auto">
                      <a:xfrm>
                        <a:off x="9704451" y="2921594"/>
                        <a:ext cx="795337"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 Box 4"/>
          <p:cNvSpPr txBox="1">
            <a:spLocks noChangeArrowheads="1"/>
          </p:cNvSpPr>
          <p:nvPr/>
        </p:nvSpPr>
        <p:spPr bwMode="auto">
          <a:xfrm>
            <a:off x="8117276" y="1519092"/>
            <a:ext cx="33982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(Eq. 8, the imaging pipeline)</a:t>
            </a:r>
          </a:p>
        </p:txBody>
      </p:sp>
      <p:sp>
        <p:nvSpPr>
          <p:cNvPr id="9" name="Text Box 4"/>
          <p:cNvSpPr txBox="1">
            <a:spLocks noChangeArrowheads="1"/>
          </p:cNvSpPr>
          <p:nvPr/>
        </p:nvSpPr>
        <p:spPr bwMode="auto">
          <a:xfrm>
            <a:off x="109293" y="5693211"/>
            <a:ext cx="1178151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lgn="just">
              <a:defRPr/>
            </a:pPr>
            <a:r>
              <a:rPr lang="en-US" altLang="zh-CN" sz="2000" b="0" dirty="0">
                <a:latin typeface="Calibri" panose="020F0502020204030204" pitchFamily="34" charset="0"/>
                <a:cs typeface="+mn-cs"/>
              </a:rPr>
              <a:t>[1] Z. Zhang, A flexible new technique for camera calibration, IEEE Trans. Pattern Analysis and Machine Intelligence, 2000</a:t>
            </a:r>
          </a:p>
        </p:txBody>
      </p:sp>
    </p:spTree>
    <p:extLst>
      <p:ext uri="{BB962C8B-B14F-4D97-AF65-F5344CB8AC3E}">
        <p14:creationId xmlns:p14="http://schemas.microsoft.com/office/powerpoint/2010/main" val="2723415867"/>
      </p:ext>
    </p:extLst>
  </p:cSld>
  <p:clrMapOvr>
    <a:masterClrMapping/>
  </p:clrMapOvr>
  <p:transition advTm="12526"/>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General Framework for the Camera Calibration Algorithm</a:t>
            </a:r>
          </a:p>
        </p:txBody>
      </p:sp>
      <p:sp>
        <p:nvSpPr>
          <p:cNvPr id="20" name="Rectangle 3"/>
          <p:cNvSpPr txBox="1">
            <a:spLocks noChangeArrowheads="1"/>
          </p:cNvSpPr>
          <p:nvPr/>
        </p:nvSpPr>
        <p:spPr bwMode="auto">
          <a:xfrm>
            <a:off x="109294" y="915076"/>
            <a:ext cx="6335050" cy="492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400" dirty="0" err="1">
                <a:ea typeface="ＭＳ Ｐゴシック" panose="020B0600070205080204" pitchFamily="34" charset="-128"/>
              </a:rPr>
              <a:t>Zhengyou</a:t>
            </a:r>
            <a:r>
              <a:rPr lang="en-US" altLang="zh-CN" sz="2400" dirty="0">
                <a:ea typeface="ＭＳ Ｐゴシック" panose="020B0600070205080204" pitchFamily="34" charset="-128"/>
              </a:rPr>
              <a:t> Zhang’s calibration approach</a:t>
            </a:r>
          </a:p>
          <a:p>
            <a:pPr lvl="2" algn="just"/>
            <a:r>
              <a:rPr lang="en-US" altLang="zh-CN" sz="2200" dirty="0">
                <a:ea typeface="宋体" panose="02010600030101010101" pitchFamily="2" charset="-122"/>
                <a:cs typeface="Calibri" panose="020F0502020204030204" pitchFamily="34" charset="0"/>
              </a:rPr>
              <a:t>A calibration board with a chessboard pattern is needed </a:t>
            </a:r>
          </a:p>
          <a:p>
            <a:pPr lvl="2" algn="just"/>
            <a:r>
              <a:rPr lang="en-US" altLang="zh-CN" sz="2200" dirty="0">
                <a:ea typeface="宋体" panose="02010600030101010101" pitchFamily="2" charset="-122"/>
                <a:cs typeface="Calibri" panose="020F0502020204030204" pitchFamily="34" charset="0"/>
              </a:rPr>
              <a:t>Several images of the board need to be captured</a:t>
            </a:r>
          </a:p>
          <a:p>
            <a:pPr lvl="2" algn="just"/>
            <a:r>
              <a:rPr lang="en-US" altLang="zh-CN" sz="2200" dirty="0">
                <a:ea typeface="宋体" panose="02010600030101010101" pitchFamily="2" charset="-122"/>
                <a:cs typeface="Calibri" panose="020F0502020204030204" pitchFamily="34" charset="0"/>
              </a:rPr>
              <a:t>Detect the feature points (cross points) in the images</a:t>
            </a:r>
          </a:p>
          <a:p>
            <a:pPr lvl="2" algn="just"/>
            <a:r>
              <a:rPr lang="en-US" altLang="zh-CN" sz="2200" dirty="0">
                <a:ea typeface="宋体" panose="02010600030101010101" pitchFamily="2" charset="-122"/>
                <a:cs typeface="Calibri" panose="020F0502020204030204" pitchFamily="34" charset="0"/>
              </a:rPr>
              <a:t>Based on the correspondence pairs (pixel coordinate and world coordinate of a feature point), equation systems can be obtained</a:t>
            </a:r>
          </a:p>
          <a:p>
            <a:pPr lvl="2" algn="just"/>
            <a:r>
              <a:rPr lang="en-US" altLang="zh-CN" sz="2200" dirty="0">
                <a:ea typeface="宋体" panose="02010600030101010101" pitchFamily="2" charset="-122"/>
                <a:cs typeface="Calibri" panose="020F0502020204030204" pitchFamily="34" charset="0"/>
              </a:rPr>
              <a:t>By solving the equation systems, parameters can be determined</a:t>
            </a:r>
            <a:endParaRPr lang="en-US" altLang="zh-CN" sz="2200" dirty="0">
              <a:ea typeface="ＭＳ Ｐゴシック" panose="020B0600070205080204" pitchFamily="34" charset="-128"/>
              <a:cs typeface="Calibri" panose="020F0502020204030204" pitchFamily="34" charset="0"/>
            </a:endParaRPr>
          </a:p>
          <a:p>
            <a:pPr lvl="2" algn="just"/>
            <a:endParaRPr lang="en-US" altLang="zh-CN" sz="2000" dirty="0">
              <a:ea typeface="ＭＳ Ｐゴシック" panose="020B0600070205080204" pitchFamily="34" charset="-128"/>
            </a:endParaRPr>
          </a:p>
        </p:txBody>
      </p:sp>
      <p:pic>
        <p:nvPicPr>
          <p:cNvPr id="78850" name="Picture 2" descr="https://ss0.baidu.com/6ONWsjip0QIZ8tyhnq/it/u=2130631584,2966692745&amp;fm=173&amp;app=49&amp;f=JPEG?w=640&amp;h=408&amp;s=0A42EC1208A1528C77C82CD7030050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138" y="1019082"/>
            <a:ext cx="5547359" cy="353644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807542" y="4774917"/>
            <a:ext cx="5012550" cy="830997"/>
          </a:xfrm>
          <a:prstGeom prst="rect">
            <a:avLst/>
          </a:prstGeom>
        </p:spPr>
        <p:txBody>
          <a:bodyPr wrap="square">
            <a:spAutoFit/>
          </a:bodyPr>
          <a:lstStyle/>
          <a:p>
            <a:r>
              <a:rPr lang="en-US" altLang="zh-CN" dirty="0"/>
              <a:t>Aug. 1, </a:t>
            </a:r>
            <a:r>
              <a:rPr lang="zh-CN" altLang="en-US" dirty="0"/>
              <a:t>1965</a:t>
            </a:r>
            <a:r>
              <a:rPr lang="en-US" altLang="zh-CN" dirty="0"/>
              <a:t>~, now is the director of </a:t>
            </a:r>
            <a:r>
              <a:rPr lang="en-US" altLang="zh-CN" dirty="0" err="1"/>
              <a:t>Tencent</a:t>
            </a:r>
            <a:r>
              <a:rPr lang="en-US" altLang="zh-CN" dirty="0"/>
              <a:t> AI Lab</a:t>
            </a:r>
            <a:endParaRPr lang="zh-CN" altLang="en-US" dirty="0"/>
          </a:p>
        </p:txBody>
      </p:sp>
    </p:spTree>
    <p:extLst>
      <p:ext uri="{BB962C8B-B14F-4D97-AF65-F5344CB8AC3E}">
        <p14:creationId xmlns:p14="http://schemas.microsoft.com/office/powerpoint/2010/main" val="569793614"/>
      </p:ext>
    </p:extLst>
  </p:cSld>
  <p:clrMapOvr>
    <a:masterClrMapping/>
  </p:clrMapOvr>
  <p:transition advTm="12526"/>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txBox="1">
            <a:spLocks noChangeArrowheads="1"/>
          </p:cNvSpPr>
          <p:nvPr/>
        </p:nvSpPr>
        <p:spPr bwMode="auto">
          <a:xfrm>
            <a:off x="572293" y="931865"/>
            <a:ext cx="10867037" cy="443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lgn="just">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Camera calibration is a necessary step in 3D computer vision in order to extract metric information from 2D images</a:t>
            </a:r>
          </a:p>
          <a:p>
            <a:pPr lvl="1" algn="just">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It estimates the parameters of a lens and image sensor of the camera; you can use these parameters to correct for lens distortion, measure the size of an object in world units, or determine the location of the camera in the scene</a:t>
            </a:r>
          </a:p>
          <a:p>
            <a:pPr lvl="1" algn="just">
              <a:spcBef>
                <a:spcPct val="20000"/>
              </a:spcBef>
              <a:buFontTx/>
              <a:buChar char="•"/>
              <a:defRPr/>
            </a:pPr>
            <a:r>
              <a:rPr lang="en-US" altLang="zh-CN" sz="2800" dirty="0">
                <a:latin typeface="Calibri" panose="020F0502020204030204" pitchFamily="34" charset="0"/>
                <a:ea typeface="楷体" panose="02010609060101010101" pitchFamily="49" charset="-122"/>
                <a:cs typeface="Calibri" panose="020F0502020204030204" pitchFamily="34" charset="0"/>
              </a:rPr>
              <a:t>These tasks are used in applications such as machine vision to detect and measure objects. They are also used in robotics, for navigation systems, and 3-D scene reconstruction</a:t>
            </a:r>
          </a:p>
        </p:txBody>
      </p:sp>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What is camera calibration?</a:t>
            </a:r>
          </a:p>
        </p:txBody>
      </p:sp>
    </p:spTree>
    <p:extLst>
      <p:ext uri="{BB962C8B-B14F-4D97-AF65-F5344CB8AC3E}">
        <p14:creationId xmlns:p14="http://schemas.microsoft.com/office/powerpoint/2010/main" val="1483241170"/>
      </p:ext>
    </p:extLst>
  </p:cSld>
  <p:clrMapOvr>
    <a:masterClrMapping/>
  </p:clrMapOvr>
  <p:transition advTm="12526"/>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General Framework for the Camera Calibration Algorithm</a:t>
            </a:r>
          </a:p>
        </p:txBody>
      </p:sp>
      <p:sp>
        <p:nvSpPr>
          <p:cNvPr id="20" name="Rectangle 3"/>
          <p:cNvSpPr txBox="1">
            <a:spLocks noChangeArrowheads="1"/>
          </p:cNvSpPr>
          <p:nvPr/>
        </p:nvSpPr>
        <p:spPr bwMode="auto">
          <a:xfrm>
            <a:off x="109293" y="915077"/>
            <a:ext cx="11755631" cy="69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err="1">
                <a:ea typeface="ＭＳ Ｐゴシック" panose="020B0600070205080204" pitchFamily="34" charset="-128"/>
              </a:rPr>
              <a:t>Zhengyou</a:t>
            </a:r>
            <a:r>
              <a:rPr lang="en-US" altLang="zh-CN" sz="2800" dirty="0">
                <a:ea typeface="ＭＳ Ｐゴシック" panose="020B0600070205080204" pitchFamily="34" charset="-128"/>
              </a:rPr>
              <a:t> Zhang’s calibration approach</a:t>
            </a:r>
          </a:p>
          <a:p>
            <a:pPr lvl="2" algn="just"/>
            <a:endParaRPr lang="en-US" altLang="zh-CN" dirty="0">
              <a:ea typeface="ＭＳ Ｐゴシック" panose="020B0600070205080204" pitchFamily="34" charset="-128"/>
            </a:endParaRPr>
          </a:p>
        </p:txBody>
      </p:sp>
      <p:sp>
        <p:nvSpPr>
          <p:cNvPr id="4" name="Text Box 4"/>
          <p:cNvSpPr txBox="1">
            <a:spLocks noChangeArrowheads="1"/>
          </p:cNvSpPr>
          <p:nvPr/>
        </p:nvSpPr>
        <p:spPr bwMode="auto">
          <a:xfrm>
            <a:off x="7614590" y="1638755"/>
            <a:ext cx="2184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sz="2000" b="0" dirty="0">
                <a:latin typeface="Calibri" panose="020F0502020204030204" pitchFamily="34" charset="0"/>
                <a:cs typeface="+mn-cs"/>
              </a:rPr>
              <a:t>Calibration board</a:t>
            </a:r>
          </a:p>
        </p:txBody>
      </p:sp>
      <p:pic>
        <p:nvPicPr>
          <p:cNvPr id="6" name="图片 1"/>
          <p:cNvPicPr>
            <a:picLocks noChangeAspect="1"/>
          </p:cNvPicPr>
          <p:nvPr/>
        </p:nvPicPr>
        <p:blipFill rotWithShape="1">
          <a:blip r:embed="rId2">
            <a:extLst>
              <a:ext uri="{28A0092B-C50C-407E-A947-70E740481C1C}">
                <a14:useLocalDpi xmlns:a14="http://schemas.microsoft.com/office/drawing/2010/main" val="0"/>
              </a:ext>
            </a:extLst>
          </a:blip>
          <a:srcRect t="11456" b="4468"/>
          <a:stretch/>
        </p:blipFill>
        <p:spPr bwMode="auto">
          <a:xfrm>
            <a:off x="900407" y="1539552"/>
            <a:ext cx="6407150" cy="404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4"/>
          <p:cNvSpPr txBox="1">
            <a:spLocks noChangeArrowheads="1"/>
          </p:cNvSpPr>
          <p:nvPr/>
        </p:nvSpPr>
        <p:spPr bwMode="auto">
          <a:xfrm>
            <a:off x="281204" y="5804321"/>
            <a:ext cx="114118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sz="2000" b="0" dirty="0">
                <a:latin typeface="Calibri" panose="020F0502020204030204" pitchFamily="34" charset="0"/>
                <a:cs typeface="+mn-cs"/>
              </a:rPr>
              <a:t>The number of blocks of one side should be even and the number of blocks of the other side should be odd</a:t>
            </a:r>
          </a:p>
        </p:txBody>
      </p:sp>
    </p:spTree>
    <p:extLst>
      <p:ext uri="{BB962C8B-B14F-4D97-AF65-F5344CB8AC3E}">
        <p14:creationId xmlns:p14="http://schemas.microsoft.com/office/powerpoint/2010/main" val="2164985165"/>
      </p:ext>
    </p:extLst>
  </p:cSld>
  <p:clrMapOvr>
    <a:masterClrMapping/>
  </p:clrMapOvr>
  <p:transition advTm="12526"/>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General Framework for the Camera Calibration Algorithm</a:t>
            </a:r>
          </a:p>
        </p:txBody>
      </p:sp>
      <p:sp>
        <p:nvSpPr>
          <p:cNvPr id="20" name="Rectangle 3"/>
          <p:cNvSpPr txBox="1">
            <a:spLocks noChangeArrowheads="1"/>
          </p:cNvSpPr>
          <p:nvPr/>
        </p:nvSpPr>
        <p:spPr bwMode="auto">
          <a:xfrm>
            <a:off x="109293" y="915077"/>
            <a:ext cx="11755631" cy="69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err="1">
                <a:ea typeface="ＭＳ Ｐゴシック" panose="020B0600070205080204" pitchFamily="34" charset="-128"/>
              </a:rPr>
              <a:t>Zhengyou</a:t>
            </a:r>
            <a:r>
              <a:rPr lang="en-US" altLang="zh-CN" sz="2800" dirty="0">
                <a:ea typeface="ＭＳ Ｐゴシック" panose="020B0600070205080204" pitchFamily="34" charset="-128"/>
              </a:rPr>
              <a:t> Zhang’s calibration approach</a:t>
            </a:r>
          </a:p>
          <a:p>
            <a:pPr lvl="2" algn="just"/>
            <a:endParaRPr lang="en-US" altLang="zh-CN" dirty="0">
              <a:ea typeface="ＭＳ Ｐゴシック" panose="020B0600070205080204" pitchFamily="34" charset="-128"/>
            </a:endParaRPr>
          </a:p>
        </p:txBody>
      </p:sp>
      <p:pic>
        <p:nvPicPr>
          <p:cNvPr id="3" name="图片 2">
            <a:extLst>
              <a:ext uri="{FF2B5EF4-FFF2-40B4-BE49-F238E27FC236}">
                <a16:creationId xmlns:a16="http://schemas.microsoft.com/office/drawing/2014/main" id="{AEFDEEC4-D029-46BF-8B6A-EE5492A1D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0032" y="1444370"/>
            <a:ext cx="7491118" cy="5269750"/>
          </a:xfrm>
          <a:prstGeom prst="rect">
            <a:avLst/>
          </a:prstGeom>
        </p:spPr>
      </p:pic>
    </p:spTree>
    <p:extLst>
      <p:ext uri="{BB962C8B-B14F-4D97-AF65-F5344CB8AC3E}">
        <p14:creationId xmlns:p14="http://schemas.microsoft.com/office/powerpoint/2010/main" val="707910612"/>
      </p:ext>
    </p:extLst>
  </p:cSld>
  <p:clrMapOvr>
    <a:masterClrMapping/>
  </p:clrMapOvr>
  <p:transition advTm="12526"/>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General Framework for the Camera Calibration Algorithm</a:t>
            </a:r>
          </a:p>
        </p:txBody>
      </p:sp>
      <p:sp>
        <p:nvSpPr>
          <p:cNvPr id="20" name="Rectangle 3"/>
          <p:cNvSpPr txBox="1">
            <a:spLocks noChangeArrowheads="1"/>
          </p:cNvSpPr>
          <p:nvPr/>
        </p:nvSpPr>
        <p:spPr bwMode="auto">
          <a:xfrm>
            <a:off x="109293" y="915077"/>
            <a:ext cx="11755631" cy="69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err="1">
                <a:ea typeface="ＭＳ Ｐゴシック" panose="020B0600070205080204" pitchFamily="34" charset="-128"/>
              </a:rPr>
              <a:t>Zhengyou</a:t>
            </a:r>
            <a:r>
              <a:rPr lang="en-US" altLang="zh-CN" sz="2800" dirty="0">
                <a:ea typeface="ＭＳ Ｐゴシック" panose="020B0600070205080204" pitchFamily="34" charset="-128"/>
              </a:rPr>
              <a:t> Zhang’s calibration approach</a:t>
            </a:r>
          </a:p>
          <a:p>
            <a:pPr lvl="2" algn="just"/>
            <a:endParaRPr lang="en-US" altLang="zh-CN" dirty="0">
              <a:ea typeface="ＭＳ Ｐゴシック" panose="020B0600070205080204" pitchFamily="34" charset="-128"/>
            </a:endParaRPr>
          </a:p>
        </p:txBody>
      </p:sp>
      <p:sp>
        <p:nvSpPr>
          <p:cNvPr id="8" name="Text Box 4"/>
          <p:cNvSpPr txBox="1">
            <a:spLocks noChangeArrowheads="1"/>
          </p:cNvSpPr>
          <p:nvPr/>
        </p:nvSpPr>
        <p:spPr bwMode="auto">
          <a:xfrm>
            <a:off x="7494360" y="3683306"/>
            <a:ext cx="45688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sz="2000" b="0" dirty="0">
                <a:latin typeface="Calibri" panose="020F0502020204030204" pitchFamily="34" charset="0"/>
                <a:cs typeface="+mn-cs"/>
              </a:rPr>
              <a:t>A set of Calibration board images (20~30)</a:t>
            </a:r>
          </a:p>
        </p:txBody>
      </p:sp>
      <p:pic>
        <p:nvPicPr>
          <p:cNvPr id="9"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427586"/>
            <a:ext cx="3151351" cy="225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250" y="1427586"/>
            <a:ext cx="3081758" cy="225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389" y="3886623"/>
            <a:ext cx="3149838" cy="24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9250" y="3886623"/>
            <a:ext cx="3081759" cy="24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91207"/>
      </p:ext>
    </p:extLst>
  </p:cSld>
  <p:clrMapOvr>
    <a:masterClrMapping/>
  </p:clrMapOvr>
  <p:transition advTm="12526"/>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General Framework for the Camera Calibration Algorithm</a:t>
            </a:r>
          </a:p>
        </p:txBody>
      </p:sp>
      <p:sp>
        <p:nvSpPr>
          <p:cNvPr id="13" name="文本框 12">
            <a:extLst>
              <a:ext uri="{FF2B5EF4-FFF2-40B4-BE49-F238E27FC236}">
                <a16:creationId xmlns:a16="http://schemas.microsoft.com/office/drawing/2014/main" id="{901FD1F0-FE6F-48AC-8CC5-270E0FA1840E}"/>
              </a:ext>
            </a:extLst>
          </p:cNvPr>
          <p:cNvSpPr txBox="1"/>
          <p:nvPr/>
        </p:nvSpPr>
        <p:spPr>
          <a:xfrm>
            <a:off x="810766" y="882523"/>
            <a:ext cx="10450960" cy="830997"/>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Suppose we have </a:t>
            </a:r>
            <a:r>
              <a:rPr lang="en-US" altLang="zh-CN" i="1" dirty="0">
                <a:cs typeface="Times New Roman" panose="02020603050405020304" pitchFamily="18" charset="0"/>
              </a:rPr>
              <a:t>M</a:t>
            </a:r>
            <a:r>
              <a:rPr lang="en-US" altLang="zh-CN" dirty="0">
                <a:latin typeface="Calibri" panose="020F0502020204030204" pitchFamily="34" charset="0"/>
                <a:cs typeface="Calibri" panose="020F0502020204030204" pitchFamily="34" charset="0"/>
              </a:rPr>
              <a:t> board images and for each image we have </a:t>
            </a:r>
            <a:r>
              <a:rPr lang="en-US" altLang="zh-CN" i="1" dirty="0">
                <a:cs typeface="Times New Roman" panose="02020603050405020304" pitchFamily="18" charset="0"/>
              </a:rPr>
              <a:t>N</a:t>
            </a:r>
            <a:r>
              <a:rPr lang="en-US" altLang="zh-CN" dirty="0">
                <a:latin typeface="Calibri" panose="020F0502020204030204" pitchFamily="34" charset="0"/>
                <a:cs typeface="Calibri" panose="020F0502020204030204" pitchFamily="34" charset="0"/>
              </a:rPr>
              <a:t> cross points, then the calibration amounts to the following optimization problem,</a:t>
            </a:r>
            <a:endParaRPr lang="zh-CN" altLang="en-US" dirty="0">
              <a:latin typeface="Calibri" panose="020F0502020204030204" pitchFamily="34" charset="0"/>
              <a:cs typeface="Calibri" panose="020F0502020204030204" pitchFamily="34" charset="0"/>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3279256616"/>
              </p:ext>
            </p:extLst>
          </p:nvPr>
        </p:nvGraphicFramePr>
        <p:xfrm>
          <a:off x="2128838" y="1711325"/>
          <a:ext cx="6748462" cy="1174750"/>
        </p:xfrm>
        <a:graphic>
          <a:graphicData uri="http://schemas.openxmlformats.org/presentationml/2006/ole">
            <mc:AlternateContent xmlns:mc="http://schemas.openxmlformats.org/markup-compatibility/2006">
              <mc:Choice xmlns:v="urn:schemas-microsoft-com:vml" Requires="v">
                <p:oleObj spid="_x0000_s89296" name="Equation" r:id="rId3" imgW="2616120" imgH="457200" progId="Equation.DSMT4">
                  <p:embed/>
                </p:oleObj>
              </mc:Choice>
              <mc:Fallback>
                <p:oleObj name="Equation" r:id="rId3" imgW="2616120" imgH="457200" progId="Equation.DSMT4">
                  <p:embed/>
                  <p:pic>
                    <p:nvPicPr>
                      <p:cNvPr id="0" name=""/>
                      <p:cNvPicPr>
                        <a:picLocks noChangeAspect="1" noChangeArrowheads="1"/>
                      </p:cNvPicPr>
                      <p:nvPr/>
                    </p:nvPicPr>
                    <p:blipFill>
                      <a:blip r:embed="rId4"/>
                      <a:srcRect/>
                      <a:stretch>
                        <a:fillRect/>
                      </a:stretch>
                    </p:blipFill>
                    <p:spPr bwMode="auto">
                      <a:xfrm>
                        <a:off x="2128838" y="1711325"/>
                        <a:ext cx="6748462" cy="1174750"/>
                      </a:xfrm>
                      <a:prstGeom prst="rect">
                        <a:avLst/>
                      </a:prstGeom>
                      <a:noFill/>
                      <a:ln>
                        <a:noFill/>
                      </a:ln>
                    </p:spPr>
                  </p:pic>
                </p:oleObj>
              </mc:Fallback>
            </mc:AlternateContent>
          </a:graphicData>
        </a:graphic>
      </p:graphicFrame>
      <p:sp>
        <p:nvSpPr>
          <p:cNvPr id="15" name="文本框 14">
            <a:extLst>
              <a:ext uri="{FF2B5EF4-FFF2-40B4-BE49-F238E27FC236}">
                <a16:creationId xmlns:a16="http://schemas.microsoft.com/office/drawing/2014/main" id="{901FD1F0-FE6F-48AC-8CC5-270E0FA1840E}"/>
              </a:ext>
            </a:extLst>
          </p:cNvPr>
          <p:cNvSpPr txBox="1"/>
          <p:nvPr/>
        </p:nvSpPr>
        <p:spPr>
          <a:xfrm>
            <a:off x="810766" y="3010767"/>
            <a:ext cx="10968858" cy="830997"/>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where                                                                           denotes the parameters that needs to be optimized   </a:t>
            </a:r>
            <a:endParaRPr lang="zh-CN" altLang="en-US" dirty="0">
              <a:latin typeface="Calibri" panose="020F0502020204030204" pitchFamily="34" charset="0"/>
              <a:cs typeface="Calibri" panose="020F0502020204030204" pitchFamily="34" charset="0"/>
            </a:endParaRPr>
          </a:p>
        </p:txBody>
      </p:sp>
      <p:graphicFrame>
        <p:nvGraphicFramePr>
          <p:cNvPr id="16" name="Object 12"/>
          <p:cNvGraphicFramePr>
            <a:graphicFrameLocks noChangeAspect="1"/>
          </p:cNvGraphicFramePr>
          <p:nvPr>
            <p:extLst>
              <p:ext uri="{D42A27DB-BD31-4B8C-83A1-F6EECF244321}">
                <p14:modId xmlns:p14="http://schemas.microsoft.com/office/powerpoint/2010/main" val="3335732476"/>
              </p:ext>
            </p:extLst>
          </p:nvPr>
        </p:nvGraphicFramePr>
        <p:xfrm>
          <a:off x="1714766" y="2991233"/>
          <a:ext cx="5310187" cy="555625"/>
        </p:xfrm>
        <a:graphic>
          <a:graphicData uri="http://schemas.openxmlformats.org/presentationml/2006/ole">
            <mc:AlternateContent xmlns:mc="http://schemas.openxmlformats.org/markup-compatibility/2006">
              <mc:Choice xmlns:v="urn:schemas-microsoft-com:vml" Requires="v">
                <p:oleObj spid="_x0000_s89297" name="Equation" r:id="rId5" imgW="2539800" imgH="266400" progId="Equation.DSMT4">
                  <p:embed/>
                </p:oleObj>
              </mc:Choice>
              <mc:Fallback>
                <p:oleObj name="Equation" r:id="rId5" imgW="2539800" imgH="266400" progId="Equation.DSMT4">
                  <p:embed/>
                  <p:pic>
                    <p:nvPicPr>
                      <p:cNvPr id="0" name=""/>
                      <p:cNvPicPr>
                        <a:picLocks noChangeAspect="1" noChangeArrowheads="1"/>
                      </p:cNvPicPr>
                      <p:nvPr/>
                    </p:nvPicPr>
                    <p:blipFill>
                      <a:blip r:embed="rId6"/>
                      <a:srcRect/>
                      <a:stretch>
                        <a:fillRect/>
                      </a:stretch>
                    </p:blipFill>
                    <p:spPr bwMode="auto">
                      <a:xfrm>
                        <a:off x="1714766" y="2991233"/>
                        <a:ext cx="5310187" cy="555625"/>
                      </a:xfrm>
                      <a:prstGeom prst="rect">
                        <a:avLst/>
                      </a:prstGeom>
                      <a:noFill/>
                      <a:ln>
                        <a:noFill/>
                      </a:ln>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4263538781"/>
              </p:ext>
            </p:extLst>
          </p:nvPr>
        </p:nvGraphicFramePr>
        <p:xfrm>
          <a:off x="844744" y="3935586"/>
          <a:ext cx="384175" cy="509587"/>
        </p:xfrm>
        <a:graphic>
          <a:graphicData uri="http://schemas.openxmlformats.org/presentationml/2006/ole">
            <mc:AlternateContent xmlns:mc="http://schemas.openxmlformats.org/markup-compatibility/2006">
              <mc:Choice xmlns:v="urn:schemas-microsoft-com:vml" Requires="v">
                <p:oleObj spid="_x0000_s89298" name="Equation" r:id="rId7" imgW="152280" imgH="203040" progId="Equation.DSMT4">
                  <p:embed/>
                </p:oleObj>
              </mc:Choice>
              <mc:Fallback>
                <p:oleObj name="Equation" r:id="rId7" imgW="152280" imgH="203040" progId="Equation.DSMT4">
                  <p:embed/>
                  <p:pic>
                    <p:nvPicPr>
                      <p:cNvPr id="0" name=""/>
                      <p:cNvPicPr>
                        <a:picLocks noChangeAspect="1" noChangeArrowheads="1"/>
                      </p:cNvPicPr>
                      <p:nvPr/>
                    </p:nvPicPr>
                    <p:blipFill>
                      <a:blip r:embed="rId8"/>
                      <a:srcRect/>
                      <a:stretch>
                        <a:fillRect/>
                      </a:stretch>
                    </p:blipFill>
                    <p:spPr bwMode="auto">
                      <a:xfrm>
                        <a:off x="844744" y="3935586"/>
                        <a:ext cx="384175" cy="509587"/>
                      </a:xfrm>
                      <a:prstGeom prst="rect">
                        <a:avLst/>
                      </a:prstGeom>
                      <a:noFill/>
                      <a:ln>
                        <a:noFill/>
                      </a:ln>
                    </p:spPr>
                  </p:pic>
                </p:oleObj>
              </mc:Fallback>
            </mc:AlternateContent>
          </a:graphicData>
        </a:graphic>
      </p:graphicFrame>
      <p:sp>
        <p:nvSpPr>
          <p:cNvPr id="18" name="文本框 17">
            <a:extLst>
              <a:ext uri="{FF2B5EF4-FFF2-40B4-BE49-F238E27FC236}">
                <a16:creationId xmlns:a16="http://schemas.microsoft.com/office/drawing/2014/main" id="{901FD1F0-FE6F-48AC-8CC5-270E0FA1840E}"/>
              </a:ext>
            </a:extLst>
          </p:cNvPr>
          <p:cNvSpPr txBox="1"/>
          <p:nvPr/>
        </p:nvSpPr>
        <p:spPr>
          <a:xfrm>
            <a:off x="1217360" y="3911216"/>
            <a:ext cx="10035035" cy="830997"/>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is the WCS coordinates (determined by the physical calibration board) of the </a:t>
            </a:r>
            <a:r>
              <a:rPr lang="en-US" altLang="zh-CN" i="1" dirty="0" err="1">
                <a:cs typeface="Times New Roman" panose="02020603050405020304" pitchFamily="18" charset="0"/>
              </a:rPr>
              <a:t>j</a:t>
            </a:r>
            <a:r>
              <a:rPr lang="en-US" altLang="zh-CN" dirty="0" err="1">
                <a:latin typeface="Calibri" panose="020F0502020204030204" pitchFamily="34" charset="0"/>
                <a:cs typeface="Calibri" panose="020F0502020204030204" pitchFamily="34" charset="0"/>
              </a:rPr>
              <a:t>th</a:t>
            </a:r>
            <a:r>
              <a:rPr lang="en-US" altLang="zh-CN" dirty="0">
                <a:latin typeface="Calibri" panose="020F0502020204030204" pitchFamily="34" charset="0"/>
                <a:cs typeface="Calibri" panose="020F0502020204030204" pitchFamily="34" charset="0"/>
              </a:rPr>
              <a:t> cross-point, and       is its projection (pixel coordinate) on </a:t>
            </a:r>
            <a:r>
              <a:rPr lang="en-US" altLang="zh-CN" i="1" dirty="0" err="1">
                <a:cs typeface="Times New Roman" panose="02020603050405020304" pitchFamily="18" charset="0"/>
              </a:rPr>
              <a:t>i</a:t>
            </a:r>
            <a:r>
              <a:rPr lang="en-US" altLang="zh-CN" dirty="0" err="1">
                <a:latin typeface="Calibri" panose="020F0502020204030204" pitchFamily="34" charset="0"/>
                <a:cs typeface="Calibri" panose="020F0502020204030204" pitchFamily="34" charset="0"/>
              </a:rPr>
              <a:t>th</a:t>
            </a:r>
            <a:r>
              <a:rPr lang="en-US" altLang="zh-CN" dirty="0">
                <a:latin typeface="Calibri" panose="020F0502020204030204" pitchFamily="34" charset="0"/>
                <a:cs typeface="Calibri" panose="020F0502020204030204" pitchFamily="34" charset="0"/>
              </a:rPr>
              <a:t> image    </a:t>
            </a:r>
            <a:endParaRPr lang="zh-CN" altLang="en-US" dirty="0">
              <a:latin typeface="Calibri" panose="020F0502020204030204" pitchFamily="34" charset="0"/>
              <a:cs typeface="Calibri" panose="020F0502020204030204" pitchFamily="34" charset="0"/>
            </a:endParaRPr>
          </a:p>
        </p:txBody>
      </p:sp>
      <p:graphicFrame>
        <p:nvGraphicFramePr>
          <p:cNvPr id="19" name="Object 12"/>
          <p:cNvGraphicFramePr>
            <a:graphicFrameLocks noChangeAspect="1"/>
          </p:cNvGraphicFramePr>
          <p:nvPr>
            <p:extLst>
              <p:ext uri="{D42A27DB-BD31-4B8C-83A1-F6EECF244321}">
                <p14:modId xmlns:p14="http://schemas.microsoft.com/office/powerpoint/2010/main" val="672393754"/>
              </p:ext>
            </p:extLst>
          </p:nvPr>
        </p:nvGraphicFramePr>
        <p:xfrm>
          <a:off x="3342270" y="4303713"/>
          <a:ext cx="415925" cy="509587"/>
        </p:xfrm>
        <a:graphic>
          <a:graphicData uri="http://schemas.openxmlformats.org/presentationml/2006/ole">
            <mc:AlternateContent xmlns:mc="http://schemas.openxmlformats.org/markup-compatibility/2006">
              <mc:Choice xmlns:v="urn:schemas-microsoft-com:vml" Requires="v">
                <p:oleObj spid="_x0000_s89299" name="Equation" r:id="rId9" imgW="164880" imgH="203040" progId="Equation.DSMT4">
                  <p:embed/>
                </p:oleObj>
              </mc:Choice>
              <mc:Fallback>
                <p:oleObj name="Equation" r:id="rId9" imgW="164880" imgH="203040" progId="Equation.DSMT4">
                  <p:embed/>
                  <p:pic>
                    <p:nvPicPr>
                      <p:cNvPr id="0" name=""/>
                      <p:cNvPicPr>
                        <a:picLocks noChangeAspect="1" noChangeArrowheads="1"/>
                      </p:cNvPicPr>
                      <p:nvPr/>
                    </p:nvPicPr>
                    <p:blipFill>
                      <a:blip r:embed="rId10"/>
                      <a:srcRect/>
                      <a:stretch>
                        <a:fillRect/>
                      </a:stretch>
                    </p:blipFill>
                    <p:spPr bwMode="auto">
                      <a:xfrm>
                        <a:off x="3342270" y="4303713"/>
                        <a:ext cx="415925" cy="509587"/>
                      </a:xfrm>
                      <a:prstGeom prst="rect">
                        <a:avLst/>
                      </a:prstGeom>
                      <a:noFill/>
                      <a:ln>
                        <a:noFill/>
                      </a:ln>
                    </p:spPr>
                  </p:pic>
                </p:oleObj>
              </mc:Fallback>
            </mc:AlternateContent>
          </a:graphicData>
        </a:graphic>
      </p:graphicFrame>
      <p:graphicFrame>
        <p:nvGraphicFramePr>
          <p:cNvPr id="21" name="Object 12"/>
          <p:cNvGraphicFramePr>
            <a:graphicFrameLocks noChangeAspect="1"/>
          </p:cNvGraphicFramePr>
          <p:nvPr>
            <p:extLst>
              <p:ext uri="{D42A27DB-BD31-4B8C-83A1-F6EECF244321}">
                <p14:modId xmlns:p14="http://schemas.microsoft.com/office/powerpoint/2010/main" val="1081578802"/>
              </p:ext>
            </p:extLst>
          </p:nvPr>
        </p:nvGraphicFramePr>
        <p:xfrm>
          <a:off x="806785" y="4813300"/>
          <a:ext cx="1966912" cy="1600200"/>
        </p:xfrm>
        <a:graphic>
          <a:graphicData uri="http://schemas.openxmlformats.org/presentationml/2006/ole">
            <mc:AlternateContent xmlns:mc="http://schemas.openxmlformats.org/markup-compatibility/2006">
              <mc:Choice xmlns:v="urn:schemas-microsoft-com:vml" Requires="v">
                <p:oleObj spid="_x0000_s89300" name="Equation" r:id="rId11" imgW="761760" imgH="622080" progId="Equation.DSMT4">
                  <p:embed/>
                </p:oleObj>
              </mc:Choice>
              <mc:Fallback>
                <p:oleObj name="Equation" r:id="rId11" imgW="761760" imgH="622080" progId="Equation.DSMT4">
                  <p:embed/>
                  <p:pic>
                    <p:nvPicPr>
                      <p:cNvPr id="0" name=""/>
                      <p:cNvPicPr>
                        <a:picLocks noChangeAspect="1" noChangeArrowheads="1"/>
                      </p:cNvPicPr>
                      <p:nvPr/>
                    </p:nvPicPr>
                    <p:blipFill>
                      <a:blip r:embed="rId12"/>
                      <a:srcRect/>
                      <a:stretch>
                        <a:fillRect/>
                      </a:stretch>
                    </p:blipFill>
                    <p:spPr bwMode="auto">
                      <a:xfrm>
                        <a:off x="806785" y="4813300"/>
                        <a:ext cx="1966912" cy="1600200"/>
                      </a:xfrm>
                      <a:prstGeom prst="rect">
                        <a:avLst/>
                      </a:prstGeom>
                      <a:noFill/>
                      <a:ln>
                        <a:noFill/>
                      </a:ln>
                    </p:spPr>
                  </p:pic>
                </p:oleObj>
              </mc:Fallback>
            </mc:AlternateContent>
          </a:graphicData>
        </a:graphic>
      </p:graphicFrame>
      <p:sp>
        <p:nvSpPr>
          <p:cNvPr id="22" name="文本框 21">
            <a:extLst>
              <a:ext uri="{FF2B5EF4-FFF2-40B4-BE49-F238E27FC236}">
                <a16:creationId xmlns:a16="http://schemas.microsoft.com/office/drawing/2014/main" id="{901FD1F0-FE6F-48AC-8CC5-270E0FA1840E}"/>
              </a:ext>
            </a:extLst>
          </p:cNvPr>
          <p:cNvSpPr txBox="1"/>
          <p:nvPr/>
        </p:nvSpPr>
        <p:spPr>
          <a:xfrm>
            <a:off x="2727042" y="5345243"/>
            <a:ext cx="3907023"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denotes the </a:t>
            </a:r>
            <a:r>
              <a:rPr lang="en-US" altLang="zh-CN" dirty="0" err="1">
                <a:latin typeface="Calibri" panose="020F0502020204030204" pitchFamily="34" charset="0"/>
                <a:cs typeface="Calibri" panose="020F0502020204030204" pitchFamily="34" charset="0"/>
              </a:rPr>
              <a:t>intrinsics</a:t>
            </a:r>
            <a:r>
              <a:rPr lang="en-US" altLang="zh-CN" dirty="0">
                <a:latin typeface="Calibri" panose="020F0502020204030204" pitchFamily="34" charset="0"/>
                <a:cs typeface="Calibri" panose="020F0502020204030204" pitchFamily="34" charset="0"/>
              </a:rPr>
              <a:t> matrix</a:t>
            </a:r>
            <a:endParaRPr lang="zh-CN" altLang="en-US" dirty="0">
              <a:latin typeface="Calibri" panose="020F0502020204030204" pitchFamily="34" charset="0"/>
              <a:cs typeface="Calibri" panose="020F0502020204030204" pitchFamily="34" charset="0"/>
            </a:endParaRPr>
          </a:p>
        </p:txBody>
      </p:sp>
      <p:sp>
        <p:nvSpPr>
          <p:cNvPr id="23" name="Text Box 4"/>
          <p:cNvSpPr txBox="1">
            <a:spLocks noChangeArrowheads="1"/>
          </p:cNvSpPr>
          <p:nvPr/>
        </p:nvSpPr>
        <p:spPr bwMode="auto">
          <a:xfrm>
            <a:off x="9235281" y="2099707"/>
            <a:ext cx="5508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(9)</a:t>
            </a:r>
          </a:p>
        </p:txBody>
      </p:sp>
    </p:spTree>
    <p:extLst>
      <p:ext uri="{BB962C8B-B14F-4D97-AF65-F5344CB8AC3E}">
        <p14:creationId xmlns:p14="http://schemas.microsoft.com/office/powerpoint/2010/main" val="946362889"/>
      </p:ext>
    </p:extLst>
  </p:cSld>
  <p:clrMapOvr>
    <a:masterClrMapping/>
  </p:clrMapOvr>
  <p:transition advTm="12526"/>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General Framework for the Camera Calibration Algorithm</a:t>
            </a:r>
          </a:p>
        </p:txBody>
      </p:sp>
      <p:sp>
        <p:nvSpPr>
          <p:cNvPr id="20" name="Rectangle 3"/>
          <p:cNvSpPr txBox="1">
            <a:spLocks noChangeArrowheads="1"/>
          </p:cNvSpPr>
          <p:nvPr/>
        </p:nvSpPr>
        <p:spPr bwMode="auto">
          <a:xfrm>
            <a:off x="312491" y="868896"/>
            <a:ext cx="10965107" cy="329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About the rotation</a:t>
            </a:r>
          </a:p>
          <a:p>
            <a:pPr lvl="2" algn="just"/>
            <a:r>
              <a:rPr lang="en-US" altLang="zh-CN" dirty="0">
                <a:ea typeface="宋体" panose="02010600030101010101" pitchFamily="2" charset="-122"/>
                <a:cs typeface="Calibri" panose="020F0502020204030204" pitchFamily="34" charset="0"/>
              </a:rPr>
              <a:t>In 3D Euclidean space, a rotation has 3 DOFs (three Euler angles)</a:t>
            </a:r>
          </a:p>
          <a:p>
            <a:pPr lvl="2" algn="just"/>
            <a:r>
              <a:rPr lang="en-US" altLang="zh-CN" dirty="0">
                <a:ea typeface="宋体" panose="02010600030101010101" pitchFamily="2" charset="-122"/>
                <a:cs typeface="Calibri" panose="020F0502020204030204" pitchFamily="34" charset="0"/>
              </a:rPr>
              <a:t>If we use a 3*3 matrix to denote the rotation, we must add extra constraints (the matrix should be orthonormal and its determinant should be 1) and that will make the optimization complicated</a:t>
            </a:r>
          </a:p>
          <a:p>
            <a:pPr lvl="2" algn="just"/>
            <a:r>
              <a:rPr lang="en-US" altLang="zh-CN" dirty="0">
                <a:ea typeface="宋体" panose="02010600030101010101" pitchFamily="2" charset="-122"/>
                <a:cs typeface="Calibri" panose="020F0502020204030204" pitchFamily="34" charset="0"/>
              </a:rPr>
              <a:t>Thus, in all modern implementations, a rotation is finally represented by </a:t>
            </a:r>
            <a:r>
              <a:rPr lang="en-US" altLang="zh-CN" b="1" u="sng" dirty="0">
                <a:solidFill>
                  <a:srgbClr val="FF0000"/>
                </a:solidFill>
                <a:ea typeface="宋体" panose="02010600030101010101" pitchFamily="2" charset="-122"/>
                <a:cs typeface="Calibri" panose="020F0502020204030204" pitchFamily="34" charset="0"/>
              </a:rPr>
              <a:t>axis-angle</a:t>
            </a:r>
          </a:p>
        </p:txBody>
      </p:sp>
      <p:sp>
        <p:nvSpPr>
          <p:cNvPr id="3" name="矩形 2"/>
          <p:cNvSpPr/>
          <p:nvPr/>
        </p:nvSpPr>
        <p:spPr>
          <a:xfrm>
            <a:off x="3201807" y="3881844"/>
            <a:ext cx="8211127" cy="1200329"/>
          </a:xfrm>
          <a:prstGeom prst="rect">
            <a:avLst/>
          </a:prstGeom>
        </p:spPr>
        <p:txBody>
          <a:bodyPr wrap="square">
            <a:spAutoFit/>
          </a:bodyPr>
          <a:lstStyle/>
          <a:p>
            <a:r>
              <a:rPr lang="en-US" altLang="zh-CN" b="1" dirty="0"/>
              <a:t>n</a:t>
            </a:r>
            <a:r>
              <a:rPr lang="zh-CN" altLang="en-US" dirty="0"/>
              <a:t> is a unit </a:t>
            </a:r>
            <a:r>
              <a:rPr lang="en-US" altLang="zh-CN" dirty="0"/>
              <a:t>3D </a:t>
            </a:r>
            <a:r>
              <a:rPr lang="zh-CN" altLang="en-US" dirty="0"/>
              <a:t>vector describing an axis of rotation according to the right hand rule</a:t>
            </a:r>
            <a:r>
              <a:rPr lang="en-US" altLang="zh-CN" dirty="0"/>
              <a:t>;</a:t>
            </a:r>
            <a:r>
              <a:rPr lang="zh-CN" altLang="en-US" dirty="0"/>
              <a:t> </a:t>
            </a:r>
            <a:r>
              <a:rPr lang="zh-CN" altLang="en-US" i="1" dirty="0"/>
              <a:t>θ</a:t>
            </a:r>
            <a:r>
              <a:rPr lang="zh-CN" altLang="en-US" dirty="0"/>
              <a:t> </a:t>
            </a:r>
            <a:r>
              <a:rPr lang="en-US" altLang="zh-CN" dirty="0"/>
              <a:t>is the rotation angle</a:t>
            </a:r>
          </a:p>
          <a:p>
            <a:r>
              <a:rPr lang="en-US" altLang="zh-CN" b="1" dirty="0"/>
              <a:t>d</a:t>
            </a:r>
            <a:r>
              <a:rPr lang="en-US" altLang="zh-CN" dirty="0"/>
              <a:t>=</a:t>
            </a:r>
            <a:r>
              <a:rPr lang="en-US" altLang="zh-CN" b="1" dirty="0"/>
              <a:t>n</a:t>
            </a:r>
            <a:r>
              <a:rPr lang="zh-CN" altLang="en-US" i="1" dirty="0"/>
              <a:t>θ</a:t>
            </a:r>
            <a:r>
              <a:rPr lang="en-US" altLang="zh-CN" dirty="0"/>
              <a:t>, a 3D vector denoting the rotation is called axis-angle</a:t>
            </a:r>
            <a:endParaRPr lang="zh-CN" altLang="en-US" dirty="0"/>
          </a:p>
        </p:txBody>
      </p:sp>
      <p:pic>
        <p:nvPicPr>
          <p:cNvPr id="4" name="图片 3"/>
          <p:cNvPicPr>
            <a:picLocks noChangeAspect="1"/>
          </p:cNvPicPr>
          <p:nvPr/>
        </p:nvPicPr>
        <p:blipFill>
          <a:blip r:embed="rId2"/>
          <a:stretch>
            <a:fillRect/>
          </a:stretch>
        </p:blipFill>
        <p:spPr>
          <a:xfrm>
            <a:off x="1291594" y="3881844"/>
            <a:ext cx="1476385" cy="2362216"/>
          </a:xfrm>
          <a:prstGeom prst="rect">
            <a:avLst/>
          </a:prstGeom>
        </p:spPr>
      </p:pic>
    </p:spTree>
    <p:extLst>
      <p:ext uri="{BB962C8B-B14F-4D97-AF65-F5344CB8AC3E}">
        <p14:creationId xmlns:p14="http://schemas.microsoft.com/office/powerpoint/2010/main" val="3641336031"/>
      </p:ext>
    </p:extLst>
  </p:cSld>
  <p:clrMapOvr>
    <a:masterClrMapping/>
  </p:clrMapOvr>
  <p:transition advTm="12526"/>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General Framework for the Camera Calibration Algorithm</a:t>
            </a:r>
          </a:p>
        </p:txBody>
      </p:sp>
      <p:sp>
        <p:nvSpPr>
          <p:cNvPr id="20" name="Rectangle 3"/>
          <p:cNvSpPr txBox="1">
            <a:spLocks noChangeArrowheads="1"/>
          </p:cNvSpPr>
          <p:nvPr/>
        </p:nvSpPr>
        <p:spPr bwMode="auto">
          <a:xfrm>
            <a:off x="312491" y="868896"/>
            <a:ext cx="10965107" cy="1504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About the rotation</a:t>
            </a:r>
          </a:p>
          <a:p>
            <a:pPr lvl="2" algn="just"/>
            <a:r>
              <a:rPr lang="en-US" altLang="zh-CN" dirty="0">
                <a:ea typeface="宋体" panose="02010600030101010101" pitchFamily="2" charset="-122"/>
                <a:cs typeface="Calibri" panose="020F0502020204030204" pitchFamily="34" charset="0"/>
              </a:rPr>
              <a:t>Axis-angle can be uniquely converted to a rotation matrix and vice versa via </a:t>
            </a:r>
            <a:r>
              <a:rPr lang="en-US" altLang="zh-CN" b="1" u="sng" dirty="0">
                <a:solidFill>
                  <a:srgbClr val="FF0000"/>
                </a:solidFill>
                <a:ea typeface="宋体" panose="02010600030101010101" pitchFamily="2" charset="-122"/>
                <a:cs typeface="Calibri" panose="020F0502020204030204" pitchFamily="34" charset="0"/>
              </a:rPr>
              <a:t>Rodrigues</a:t>
            </a:r>
            <a:r>
              <a:rPr lang="en-US" altLang="zh-CN" dirty="0">
                <a:solidFill>
                  <a:srgbClr val="404040"/>
                </a:solidFill>
                <a:ea typeface="宋体" panose="02010600030101010101" pitchFamily="2" charset="-122"/>
                <a:cs typeface="Calibri" panose="020F0502020204030204" pitchFamily="34" charset="0"/>
              </a:rPr>
              <a:t> </a:t>
            </a:r>
            <a:r>
              <a:rPr lang="en-US" altLang="zh-CN" dirty="0">
                <a:ea typeface="宋体" panose="02010600030101010101" pitchFamily="2" charset="-122"/>
                <a:cs typeface="Calibri" panose="020F0502020204030204" pitchFamily="34" charset="0"/>
              </a:rPr>
              <a:t>formula</a:t>
            </a:r>
            <a:endParaRPr lang="en-US" altLang="zh-CN" b="1" u="sng" dirty="0">
              <a:ea typeface="宋体" panose="02010600030101010101" pitchFamily="2" charset="-122"/>
              <a:cs typeface="Calibri" panose="020F0502020204030204" pitchFamily="34" charset="0"/>
            </a:endParaRPr>
          </a:p>
        </p:txBody>
      </p:sp>
      <p:graphicFrame>
        <p:nvGraphicFramePr>
          <p:cNvPr id="6" name="Object 12"/>
          <p:cNvGraphicFramePr>
            <a:graphicFrameLocks noChangeAspect="1"/>
          </p:cNvGraphicFramePr>
          <p:nvPr>
            <p:extLst>
              <p:ext uri="{D42A27DB-BD31-4B8C-83A1-F6EECF244321}">
                <p14:modId xmlns:p14="http://schemas.microsoft.com/office/powerpoint/2010/main" val="802485205"/>
              </p:ext>
            </p:extLst>
          </p:nvPr>
        </p:nvGraphicFramePr>
        <p:xfrm>
          <a:off x="549135" y="3509818"/>
          <a:ext cx="4883150" cy="520700"/>
        </p:xfrm>
        <a:graphic>
          <a:graphicData uri="http://schemas.openxmlformats.org/presentationml/2006/ole">
            <mc:AlternateContent xmlns:mc="http://schemas.openxmlformats.org/markup-compatibility/2006">
              <mc:Choice xmlns:v="urn:schemas-microsoft-com:vml" Requires="v">
                <p:oleObj spid="_x0000_s51163" name="Equation" r:id="rId3" imgW="1892160" imgH="203040" progId="Equation.DSMT4">
                  <p:embed/>
                </p:oleObj>
              </mc:Choice>
              <mc:Fallback>
                <p:oleObj name="Equation" r:id="rId3" imgW="1892160" imgH="203040" progId="Equation.DSMT4">
                  <p:embed/>
                  <p:pic>
                    <p:nvPicPr>
                      <p:cNvPr id="0" name=""/>
                      <p:cNvPicPr>
                        <a:picLocks noChangeAspect="1" noChangeArrowheads="1"/>
                      </p:cNvPicPr>
                      <p:nvPr/>
                    </p:nvPicPr>
                    <p:blipFill>
                      <a:blip r:embed="rId4"/>
                      <a:srcRect/>
                      <a:stretch>
                        <a:fillRect/>
                      </a:stretch>
                    </p:blipFill>
                    <p:spPr bwMode="auto">
                      <a:xfrm>
                        <a:off x="549135" y="3509818"/>
                        <a:ext cx="4883150" cy="520700"/>
                      </a:xfrm>
                      <a:prstGeom prst="rect">
                        <a:avLst/>
                      </a:prstGeom>
                      <a:noFill/>
                      <a:ln>
                        <a:noFill/>
                      </a:ln>
                    </p:spPr>
                  </p:pic>
                </p:oleObj>
              </mc:Fallback>
            </mc:AlternateContent>
          </a:graphicData>
        </a:graphic>
      </p:graphicFrame>
      <p:sp>
        <p:nvSpPr>
          <p:cNvPr id="7" name="矩形 6"/>
          <p:cNvSpPr/>
          <p:nvPr/>
        </p:nvSpPr>
        <p:spPr>
          <a:xfrm>
            <a:off x="549135" y="2710949"/>
            <a:ext cx="5851670" cy="461665"/>
          </a:xfrm>
          <a:prstGeom prst="rect">
            <a:avLst/>
          </a:prstGeom>
        </p:spPr>
        <p:txBody>
          <a:bodyPr wrap="square">
            <a:spAutoFit/>
          </a:bodyPr>
          <a:lstStyle/>
          <a:p>
            <a:r>
              <a:rPr lang="en-US" altLang="zh-CN" dirty="0"/>
              <a:t>From axis-angle </a:t>
            </a:r>
            <a:r>
              <a:rPr lang="en-US" altLang="zh-CN" b="1" dirty="0"/>
              <a:t>d</a:t>
            </a:r>
            <a:r>
              <a:rPr lang="en-US" altLang="zh-CN" dirty="0"/>
              <a:t>=</a:t>
            </a:r>
            <a:r>
              <a:rPr lang="en-US" altLang="zh-CN" b="1" dirty="0"/>
              <a:t>n</a:t>
            </a:r>
            <a:r>
              <a:rPr lang="zh-CN" altLang="en-US" i="1" dirty="0"/>
              <a:t>θ</a:t>
            </a:r>
            <a:r>
              <a:rPr lang="zh-CN" altLang="en-US" dirty="0"/>
              <a:t> </a:t>
            </a:r>
            <a:r>
              <a:rPr lang="en-US" altLang="zh-CN" dirty="0"/>
              <a:t>to rotation matrix </a:t>
            </a:r>
            <a:r>
              <a:rPr lang="en-US" altLang="zh-CN" b="1" dirty="0"/>
              <a:t>R</a:t>
            </a:r>
            <a:endParaRPr lang="zh-CN" altLang="en-US" b="1" dirty="0"/>
          </a:p>
        </p:txBody>
      </p:sp>
      <p:sp>
        <p:nvSpPr>
          <p:cNvPr id="8" name="矩形 7"/>
          <p:cNvSpPr/>
          <p:nvPr/>
        </p:nvSpPr>
        <p:spPr>
          <a:xfrm>
            <a:off x="549135" y="4239567"/>
            <a:ext cx="5851670" cy="461665"/>
          </a:xfrm>
          <a:prstGeom prst="rect">
            <a:avLst/>
          </a:prstGeom>
        </p:spPr>
        <p:txBody>
          <a:bodyPr wrap="square">
            <a:spAutoFit/>
          </a:bodyPr>
          <a:lstStyle/>
          <a:p>
            <a:r>
              <a:rPr lang="en-US" altLang="zh-CN" dirty="0"/>
              <a:t>where </a:t>
            </a:r>
            <a:r>
              <a:rPr lang="en-US" altLang="zh-CN" b="1" dirty="0"/>
              <a:t>I</a:t>
            </a:r>
            <a:r>
              <a:rPr lang="en-US" altLang="zh-CN" dirty="0"/>
              <a:t> is the identity matrix and </a:t>
            </a:r>
            <a:endParaRPr lang="zh-CN" altLang="en-US" b="1" dirty="0"/>
          </a:p>
        </p:txBody>
      </p:sp>
      <p:graphicFrame>
        <p:nvGraphicFramePr>
          <p:cNvPr id="9" name="Object 12"/>
          <p:cNvGraphicFramePr>
            <a:graphicFrameLocks noChangeAspect="1"/>
          </p:cNvGraphicFramePr>
          <p:nvPr>
            <p:extLst>
              <p:ext uri="{D42A27DB-BD31-4B8C-83A1-F6EECF244321}">
                <p14:modId xmlns:p14="http://schemas.microsoft.com/office/powerpoint/2010/main" val="3996266402"/>
              </p:ext>
            </p:extLst>
          </p:nvPr>
        </p:nvGraphicFramePr>
        <p:xfrm>
          <a:off x="578476" y="4786168"/>
          <a:ext cx="2508104" cy="1468814"/>
        </p:xfrm>
        <a:graphic>
          <a:graphicData uri="http://schemas.openxmlformats.org/presentationml/2006/ole">
            <mc:AlternateContent xmlns:mc="http://schemas.openxmlformats.org/markup-compatibility/2006">
              <mc:Choice xmlns:v="urn:schemas-microsoft-com:vml" Requires="v">
                <p:oleObj spid="_x0000_s51164" name="Equation" r:id="rId5" imgW="1206360" imgH="711000" progId="Equation.DSMT4">
                  <p:embed/>
                </p:oleObj>
              </mc:Choice>
              <mc:Fallback>
                <p:oleObj name="Equation" r:id="rId5" imgW="1206360" imgH="711000" progId="Equation.DSMT4">
                  <p:embed/>
                  <p:pic>
                    <p:nvPicPr>
                      <p:cNvPr id="0" name=""/>
                      <p:cNvPicPr>
                        <a:picLocks noChangeAspect="1" noChangeArrowheads="1"/>
                      </p:cNvPicPr>
                      <p:nvPr/>
                    </p:nvPicPr>
                    <p:blipFill>
                      <a:blip r:embed="rId6"/>
                      <a:srcRect/>
                      <a:stretch>
                        <a:fillRect/>
                      </a:stretch>
                    </p:blipFill>
                    <p:spPr bwMode="auto">
                      <a:xfrm>
                        <a:off x="578476" y="4786168"/>
                        <a:ext cx="2508104" cy="1468814"/>
                      </a:xfrm>
                      <a:prstGeom prst="rect">
                        <a:avLst/>
                      </a:prstGeom>
                      <a:noFill/>
                      <a:ln>
                        <a:noFill/>
                      </a:ln>
                    </p:spPr>
                  </p:pic>
                </p:oleObj>
              </mc:Fallback>
            </mc:AlternateContent>
          </a:graphicData>
        </a:graphic>
      </p:graphicFrame>
      <p:sp>
        <p:nvSpPr>
          <p:cNvPr id="10" name="矩形 9">
            <a:extLst>
              <a:ext uri="{FF2B5EF4-FFF2-40B4-BE49-F238E27FC236}">
                <a16:creationId xmlns:a16="http://schemas.microsoft.com/office/drawing/2014/main" id="{057C2CAB-5A92-490E-BC9D-C5699D8A5C2D}"/>
              </a:ext>
            </a:extLst>
          </p:cNvPr>
          <p:cNvSpPr/>
          <p:nvPr/>
        </p:nvSpPr>
        <p:spPr bwMode="auto">
          <a:xfrm>
            <a:off x="378154" y="2584132"/>
            <a:ext cx="5662431" cy="3761250"/>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12" name="矩形 11"/>
          <p:cNvSpPr/>
          <p:nvPr/>
        </p:nvSpPr>
        <p:spPr>
          <a:xfrm>
            <a:off x="6363444" y="2706332"/>
            <a:ext cx="5491450" cy="461665"/>
          </a:xfrm>
          <a:prstGeom prst="rect">
            <a:avLst/>
          </a:prstGeom>
        </p:spPr>
        <p:txBody>
          <a:bodyPr wrap="square">
            <a:spAutoFit/>
          </a:bodyPr>
          <a:lstStyle/>
          <a:p>
            <a:r>
              <a:rPr lang="en-US" altLang="zh-CN" dirty="0"/>
              <a:t>From rotation matrix </a:t>
            </a:r>
            <a:r>
              <a:rPr lang="en-US" altLang="zh-CN" b="1" dirty="0"/>
              <a:t>R </a:t>
            </a:r>
            <a:r>
              <a:rPr lang="en-US" altLang="zh-CN" dirty="0"/>
              <a:t>to axis-angle </a:t>
            </a:r>
            <a:r>
              <a:rPr lang="en-US" altLang="zh-CN" b="1" dirty="0"/>
              <a:t>d</a:t>
            </a:r>
            <a:r>
              <a:rPr lang="en-US" altLang="zh-CN" dirty="0"/>
              <a:t>=</a:t>
            </a:r>
            <a:r>
              <a:rPr lang="en-US" altLang="zh-CN" b="1" dirty="0"/>
              <a:t>n</a:t>
            </a:r>
            <a:r>
              <a:rPr lang="zh-CN" altLang="en-US" i="1" dirty="0"/>
              <a:t>θ</a:t>
            </a:r>
            <a:r>
              <a:rPr lang="zh-CN" altLang="en-US" dirty="0"/>
              <a:t> </a:t>
            </a:r>
            <a:endParaRPr lang="zh-CN" altLang="en-US" b="1" dirty="0"/>
          </a:p>
        </p:txBody>
      </p:sp>
      <p:sp>
        <p:nvSpPr>
          <p:cNvPr id="15" name="矩形 14">
            <a:extLst>
              <a:ext uri="{FF2B5EF4-FFF2-40B4-BE49-F238E27FC236}">
                <a16:creationId xmlns:a16="http://schemas.microsoft.com/office/drawing/2014/main" id="{057C2CAB-5A92-490E-BC9D-C5699D8A5C2D}"/>
              </a:ext>
            </a:extLst>
          </p:cNvPr>
          <p:cNvSpPr/>
          <p:nvPr/>
        </p:nvSpPr>
        <p:spPr bwMode="auto">
          <a:xfrm>
            <a:off x="6192463" y="2579515"/>
            <a:ext cx="5662431" cy="3761250"/>
          </a:xfrm>
          <a:prstGeom prst="rect">
            <a:avLst/>
          </a:prstGeom>
          <a:no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 name="Rectangle 1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ext uri="{D42A27DB-BD31-4B8C-83A1-F6EECF244321}">
                <p14:modId xmlns:p14="http://schemas.microsoft.com/office/powerpoint/2010/main" val="3797604236"/>
              </p:ext>
            </p:extLst>
          </p:nvPr>
        </p:nvGraphicFramePr>
        <p:xfrm>
          <a:off x="7596270" y="3242640"/>
          <a:ext cx="2854815" cy="842139"/>
        </p:xfrm>
        <a:graphic>
          <a:graphicData uri="http://schemas.openxmlformats.org/presentationml/2006/ole">
            <mc:AlternateContent xmlns:mc="http://schemas.openxmlformats.org/markup-compatibility/2006">
              <mc:Choice xmlns:v="urn:schemas-microsoft-com:vml" Requires="v">
                <p:oleObj spid="_x0000_s51165" name="Equation" r:id="rId7" imgW="1396800" imgH="406080" progId="Equation.DSMT4">
                  <p:embed/>
                </p:oleObj>
              </mc:Choice>
              <mc:Fallback>
                <p:oleObj name="Equation" r:id="rId7" imgW="1396800" imgH="406080" progId="Equation.DSMT4">
                  <p:embed/>
                  <p:pic>
                    <p:nvPicPr>
                      <p:cNvPr id="0" name="Object 15"/>
                      <p:cNvPicPr>
                        <a:picLocks noChangeAspect="1" noChangeArrowheads="1"/>
                      </p:cNvPicPr>
                      <p:nvPr/>
                    </p:nvPicPr>
                    <p:blipFill>
                      <a:blip r:embed="rId8"/>
                      <a:srcRect/>
                      <a:stretch>
                        <a:fillRect/>
                      </a:stretch>
                    </p:blipFill>
                    <p:spPr bwMode="auto">
                      <a:xfrm>
                        <a:off x="7596270" y="3242640"/>
                        <a:ext cx="2854815" cy="842139"/>
                      </a:xfrm>
                      <a:prstGeom prst="rect">
                        <a:avLst/>
                      </a:prstGeom>
                      <a:noFill/>
                    </p:spPr>
                  </p:pic>
                </p:oleObj>
              </mc:Fallback>
            </mc:AlternateContent>
          </a:graphicData>
        </a:graphic>
      </p:graphicFrame>
      <p:sp>
        <p:nvSpPr>
          <p:cNvPr id="17" name="Rectangle 1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p:cNvGraphicFramePr>
            <a:graphicFrameLocks noChangeAspect="1"/>
          </p:cNvGraphicFramePr>
          <p:nvPr>
            <p:extLst>
              <p:ext uri="{D42A27DB-BD31-4B8C-83A1-F6EECF244321}">
                <p14:modId xmlns:p14="http://schemas.microsoft.com/office/powerpoint/2010/main" val="955887279"/>
              </p:ext>
            </p:extLst>
          </p:nvPr>
        </p:nvGraphicFramePr>
        <p:xfrm>
          <a:off x="7557152" y="4219590"/>
          <a:ext cx="1440154" cy="481642"/>
        </p:xfrm>
        <a:graphic>
          <a:graphicData uri="http://schemas.openxmlformats.org/presentationml/2006/ole">
            <mc:AlternateContent xmlns:mc="http://schemas.openxmlformats.org/markup-compatibility/2006">
              <mc:Choice xmlns:v="urn:schemas-microsoft-com:vml" Requires="v">
                <p:oleObj spid="_x0000_s51166" name="Equation" r:id="rId9" imgW="482391" imgH="165028" progId="Equation.DSMT4">
                  <p:embed/>
                </p:oleObj>
              </mc:Choice>
              <mc:Fallback>
                <p:oleObj name="Equation" r:id="rId9" imgW="482391" imgH="165028"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7152" y="4219590"/>
                        <a:ext cx="1440154" cy="481642"/>
                      </a:xfrm>
                      <a:prstGeom prst="rect">
                        <a:avLst/>
                      </a:prstGeom>
                      <a:noFill/>
                    </p:spPr>
                  </p:pic>
                </p:oleObj>
              </mc:Fallback>
            </mc:AlternateContent>
          </a:graphicData>
        </a:graphic>
      </p:graphicFrame>
      <p:sp>
        <p:nvSpPr>
          <p:cNvPr id="21" name="矩形 20"/>
          <p:cNvSpPr/>
          <p:nvPr/>
        </p:nvSpPr>
        <p:spPr>
          <a:xfrm>
            <a:off x="6400805" y="4690067"/>
            <a:ext cx="5491450" cy="830997"/>
          </a:xfrm>
          <a:prstGeom prst="rect">
            <a:avLst/>
          </a:prstGeom>
        </p:spPr>
        <p:txBody>
          <a:bodyPr wrap="square">
            <a:spAutoFit/>
          </a:bodyPr>
          <a:lstStyle/>
          <a:p>
            <a:r>
              <a:rPr lang="en-US" altLang="zh-CN" dirty="0"/>
              <a:t>i.e., </a:t>
            </a:r>
            <a:r>
              <a:rPr lang="en-US" altLang="zh-CN" b="1" dirty="0"/>
              <a:t>n</a:t>
            </a:r>
            <a:r>
              <a:rPr lang="en-US" altLang="zh-CN" dirty="0"/>
              <a:t> is the eigenvector of </a:t>
            </a:r>
            <a:r>
              <a:rPr lang="en-US" altLang="zh-CN" b="1" dirty="0"/>
              <a:t>R</a:t>
            </a:r>
            <a:r>
              <a:rPr lang="en-US" altLang="zh-CN" dirty="0"/>
              <a:t> associated with the eigenvalue 1</a:t>
            </a:r>
            <a:endParaRPr lang="zh-CN" altLang="en-US" b="1" dirty="0"/>
          </a:p>
        </p:txBody>
      </p:sp>
      <p:sp>
        <p:nvSpPr>
          <p:cNvPr id="22" name="矩形 21"/>
          <p:cNvSpPr/>
          <p:nvPr/>
        </p:nvSpPr>
        <p:spPr>
          <a:xfrm>
            <a:off x="5458116" y="3565234"/>
            <a:ext cx="682981" cy="400110"/>
          </a:xfrm>
          <a:prstGeom prst="rect">
            <a:avLst/>
          </a:prstGeom>
        </p:spPr>
        <p:txBody>
          <a:bodyPr wrap="square">
            <a:spAutoFit/>
          </a:bodyPr>
          <a:lstStyle/>
          <a:p>
            <a:r>
              <a:rPr lang="en-US" altLang="zh-CN" sz="2000" dirty="0"/>
              <a:t>(10)</a:t>
            </a:r>
            <a:endParaRPr lang="zh-CN" altLang="en-US" sz="2000" b="1" dirty="0"/>
          </a:p>
        </p:txBody>
      </p:sp>
    </p:spTree>
    <p:extLst>
      <p:ext uri="{BB962C8B-B14F-4D97-AF65-F5344CB8AC3E}">
        <p14:creationId xmlns:p14="http://schemas.microsoft.com/office/powerpoint/2010/main" val="3650602695"/>
      </p:ext>
    </p:extLst>
  </p:cSld>
  <p:clrMapOvr>
    <a:masterClrMapping/>
  </p:clrMapOvr>
  <p:transition advTm="12526"/>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General Framework for the Camera Calibration Algorithm</a:t>
            </a:r>
          </a:p>
        </p:txBody>
      </p:sp>
      <p:sp>
        <p:nvSpPr>
          <p:cNvPr id="13" name="文本框 12">
            <a:extLst>
              <a:ext uri="{FF2B5EF4-FFF2-40B4-BE49-F238E27FC236}">
                <a16:creationId xmlns:a16="http://schemas.microsoft.com/office/drawing/2014/main" id="{901FD1F0-FE6F-48AC-8CC5-270E0FA1840E}"/>
              </a:ext>
            </a:extLst>
          </p:cNvPr>
          <p:cNvSpPr txBox="1"/>
          <p:nvPr/>
        </p:nvSpPr>
        <p:spPr>
          <a:xfrm>
            <a:off x="810766" y="882523"/>
            <a:ext cx="10450960" cy="830997"/>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Suppose we have </a:t>
            </a:r>
            <a:r>
              <a:rPr lang="en-US" altLang="zh-CN" i="1" dirty="0">
                <a:cs typeface="Times New Roman" panose="02020603050405020304" pitchFamily="18" charset="0"/>
              </a:rPr>
              <a:t>M</a:t>
            </a:r>
            <a:r>
              <a:rPr lang="en-US" altLang="zh-CN" dirty="0">
                <a:latin typeface="Calibri" panose="020F0502020204030204" pitchFamily="34" charset="0"/>
                <a:cs typeface="Calibri" panose="020F0502020204030204" pitchFamily="34" charset="0"/>
              </a:rPr>
              <a:t> board images and for each image we have </a:t>
            </a:r>
            <a:r>
              <a:rPr lang="en-US" altLang="zh-CN" i="1" dirty="0">
                <a:cs typeface="Times New Roman" panose="02020603050405020304" pitchFamily="18" charset="0"/>
              </a:rPr>
              <a:t>N</a:t>
            </a:r>
            <a:r>
              <a:rPr lang="en-US" altLang="zh-CN" dirty="0">
                <a:latin typeface="Calibri" panose="020F0502020204030204" pitchFamily="34" charset="0"/>
                <a:cs typeface="Calibri" panose="020F0502020204030204" pitchFamily="34" charset="0"/>
              </a:rPr>
              <a:t> cross points, then the calibration amounts to the following optimization problem,</a:t>
            </a:r>
            <a:endParaRPr lang="zh-CN" altLang="en-US" dirty="0">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901FD1F0-FE6F-48AC-8CC5-270E0FA1840E}"/>
              </a:ext>
            </a:extLst>
          </p:cNvPr>
          <p:cNvSpPr txBox="1"/>
          <p:nvPr/>
        </p:nvSpPr>
        <p:spPr>
          <a:xfrm>
            <a:off x="810765" y="3869090"/>
            <a:ext cx="10607009" cy="830997"/>
          </a:xfrm>
          <a:prstGeom prst="rect">
            <a:avLst/>
          </a:prstGeom>
          <a:noFill/>
        </p:spPr>
        <p:txBody>
          <a:bodyPr wrap="square" rtlCol="0">
            <a:spAutoFit/>
          </a:bodyPr>
          <a:lstStyle/>
          <a:p>
            <a:r>
              <a:rPr lang="en-US" altLang="zh-CN" dirty="0">
                <a:latin typeface="Calibri" panose="020F0502020204030204" pitchFamily="34" charset="0"/>
                <a:cs typeface="Calibri" panose="020F0502020204030204" pitchFamily="34" charset="0"/>
              </a:rPr>
              <a:t>Altogether, we have                      equations (error terms) and                  unknown parameters </a:t>
            </a:r>
            <a:endParaRPr lang="zh-CN" altLang="en-US" dirty="0">
              <a:latin typeface="Calibri" panose="020F0502020204030204" pitchFamily="34" charset="0"/>
              <a:cs typeface="Calibri" panose="020F0502020204030204" pitchFamily="34" charset="0"/>
            </a:endParaRPr>
          </a:p>
        </p:txBody>
      </p:sp>
      <p:graphicFrame>
        <p:nvGraphicFramePr>
          <p:cNvPr id="20" name="Object 12"/>
          <p:cNvGraphicFramePr>
            <a:graphicFrameLocks noChangeAspect="1"/>
          </p:cNvGraphicFramePr>
          <p:nvPr>
            <p:extLst>
              <p:ext uri="{D42A27DB-BD31-4B8C-83A1-F6EECF244321}">
                <p14:modId xmlns:p14="http://schemas.microsoft.com/office/powerpoint/2010/main" val="2700679786"/>
              </p:ext>
            </p:extLst>
          </p:nvPr>
        </p:nvGraphicFramePr>
        <p:xfrm>
          <a:off x="3436923" y="3936436"/>
          <a:ext cx="1409700" cy="392113"/>
        </p:xfrm>
        <a:graphic>
          <a:graphicData uri="http://schemas.openxmlformats.org/presentationml/2006/ole">
            <mc:AlternateContent xmlns:mc="http://schemas.openxmlformats.org/markup-compatibility/2006">
              <mc:Choice xmlns:v="urn:schemas-microsoft-com:vml" Requires="v">
                <p:oleObj spid="_x0000_s97292" name="Equation" r:id="rId3" imgW="545760" imgH="152280" progId="Equation.DSMT4">
                  <p:embed/>
                </p:oleObj>
              </mc:Choice>
              <mc:Fallback>
                <p:oleObj name="Equation" r:id="rId3" imgW="545760" imgH="152280" progId="Equation.DSMT4">
                  <p:embed/>
                  <p:pic>
                    <p:nvPicPr>
                      <p:cNvPr id="0" name=""/>
                      <p:cNvPicPr>
                        <a:picLocks noChangeAspect="1" noChangeArrowheads="1"/>
                      </p:cNvPicPr>
                      <p:nvPr/>
                    </p:nvPicPr>
                    <p:blipFill>
                      <a:blip r:embed="rId4"/>
                      <a:srcRect/>
                      <a:stretch>
                        <a:fillRect/>
                      </a:stretch>
                    </p:blipFill>
                    <p:spPr bwMode="auto">
                      <a:xfrm>
                        <a:off x="3436923" y="3936436"/>
                        <a:ext cx="1409700" cy="392113"/>
                      </a:xfrm>
                      <a:prstGeom prst="rect">
                        <a:avLst/>
                      </a:prstGeom>
                      <a:noFill/>
                      <a:ln>
                        <a:noFill/>
                      </a:ln>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2881387380"/>
              </p:ext>
            </p:extLst>
          </p:nvPr>
        </p:nvGraphicFramePr>
        <p:xfrm>
          <a:off x="8379164" y="3943536"/>
          <a:ext cx="1081088" cy="392112"/>
        </p:xfrm>
        <a:graphic>
          <a:graphicData uri="http://schemas.openxmlformats.org/presentationml/2006/ole">
            <mc:AlternateContent xmlns:mc="http://schemas.openxmlformats.org/markup-compatibility/2006">
              <mc:Choice xmlns:v="urn:schemas-microsoft-com:vml" Requires="v">
                <p:oleObj spid="_x0000_s97293" name="Equation" r:id="rId5" imgW="419040" imgH="152280" progId="Equation.DSMT4">
                  <p:embed/>
                </p:oleObj>
              </mc:Choice>
              <mc:Fallback>
                <p:oleObj name="Equation" r:id="rId5" imgW="419040" imgH="152280" progId="Equation.DSMT4">
                  <p:embed/>
                  <p:pic>
                    <p:nvPicPr>
                      <p:cNvPr id="0" name=""/>
                      <p:cNvPicPr>
                        <a:picLocks noChangeAspect="1" noChangeArrowheads="1"/>
                      </p:cNvPicPr>
                      <p:nvPr/>
                    </p:nvPicPr>
                    <p:blipFill>
                      <a:blip r:embed="rId6"/>
                      <a:srcRect/>
                      <a:stretch>
                        <a:fillRect/>
                      </a:stretch>
                    </p:blipFill>
                    <p:spPr bwMode="auto">
                      <a:xfrm>
                        <a:off x="8379164" y="3943536"/>
                        <a:ext cx="1081088" cy="392112"/>
                      </a:xfrm>
                      <a:prstGeom prst="rect">
                        <a:avLst/>
                      </a:prstGeom>
                      <a:noFill/>
                      <a:ln>
                        <a:noFill/>
                      </a:ln>
                    </p:spPr>
                  </p:pic>
                </p:oleObj>
              </mc:Fallback>
            </mc:AlternateContent>
          </a:graphicData>
        </a:graphic>
      </p:graphicFrame>
      <p:sp>
        <p:nvSpPr>
          <p:cNvPr id="24" name="Text Box 4"/>
          <p:cNvSpPr txBox="1">
            <a:spLocks noChangeArrowheads="1"/>
          </p:cNvSpPr>
          <p:nvPr/>
        </p:nvSpPr>
        <p:spPr bwMode="auto">
          <a:xfrm>
            <a:off x="9235281" y="2099707"/>
            <a:ext cx="5508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(9)</a:t>
            </a:r>
          </a:p>
        </p:txBody>
      </p:sp>
      <p:sp>
        <p:nvSpPr>
          <p:cNvPr id="25" name="文本框 24">
            <a:extLst>
              <a:ext uri="{FF2B5EF4-FFF2-40B4-BE49-F238E27FC236}">
                <a16:creationId xmlns:a16="http://schemas.microsoft.com/office/drawing/2014/main" id="{901FD1F0-FE6F-48AC-8CC5-270E0FA1840E}"/>
              </a:ext>
            </a:extLst>
          </p:cNvPr>
          <p:cNvSpPr txBox="1"/>
          <p:nvPr/>
        </p:nvSpPr>
        <p:spPr>
          <a:xfrm>
            <a:off x="810765" y="4913502"/>
            <a:ext cx="10567891" cy="1200329"/>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Eq. 9 is a nonlinear optimization problem and does not have a closed-form solution.</a:t>
            </a:r>
          </a:p>
          <a:p>
            <a:pPr algn="just"/>
            <a:r>
              <a:rPr lang="en-US" altLang="zh-CN" dirty="0">
                <a:latin typeface="Calibri" panose="020F0502020204030204" pitchFamily="34" charset="0"/>
                <a:cs typeface="Calibri" panose="020F0502020204030204" pitchFamily="34" charset="0"/>
              </a:rPr>
              <a:t>It can be solved by iterative methods. But before that, we need to have a good starting point, </a:t>
            </a:r>
            <a:r>
              <a:rPr lang="en-US" altLang="zh-CN" dirty="0" err="1">
                <a:latin typeface="Calibri" panose="020F0502020204030204" pitchFamily="34" charset="0"/>
                <a:cs typeface="Calibri" panose="020F0502020204030204" pitchFamily="34" charset="0"/>
              </a:rPr>
              <a:t>i.g</a:t>
            </a:r>
            <a:r>
              <a:rPr lang="en-US" altLang="zh-CN" dirty="0">
                <a:latin typeface="Calibri" panose="020F0502020204030204" pitchFamily="34" charset="0"/>
                <a:cs typeface="Calibri" panose="020F0502020204030204" pitchFamily="34" charset="0"/>
              </a:rPr>
              <a:t>. we need to have a rough estimate to </a:t>
            </a:r>
            <a:endParaRPr lang="zh-CN" altLang="en-US" dirty="0">
              <a:latin typeface="Calibri" panose="020F0502020204030204" pitchFamily="34" charset="0"/>
              <a:cs typeface="Calibri" panose="020F0502020204030204" pitchFamily="34" charset="0"/>
            </a:endParaRPr>
          </a:p>
        </p:txBody>
      </p:sp>
      <p:graphicFrame>
        <p:nvGraphicFramePr>
          <p:cNvPr id="26" name="Object 12"/>
          <p:cNvGraphicFramePr>
            <a:graphicFrameLocks noChangeAspect="1"/>
          </p:cNvGraphicFramePr>
          <p:nvPr>
            <p:extLst>
              <p:ext uri="{D42A27DB-BD31-4B8C-83A1-F6EECF244321}">
                <p14:modId xmlns:p14="http://schemas.microsoft.com/office/powerpoint/2010/main" val="2890019953"/>
              </p:ext>
            </p:extLst>
          </p:nvPr>
        </p:nvGraphicFramePr>
        <p:xfrm>
          <a:off x="7725713" y="5703250"/>
          <a:ext cx="354012" cy="382588"/>
        </p:xfrm>
        <a:graphic>
          <a:graphicData uri="http://schemas.openxmlformats.org/presentationml/2006/ole">
            <mc:AlternateContent xmlns:mc="http://schemas.openxmlformats.org/markup-compatibility/2006">
              <mc:Choice xmlns:v="urn:schemas-microsoft-com:vml" Requires="v">
                <p:oleObj spid="_x0000_s97294" name="Equation" r:id="rId7" imgW="139680" imgH="152280" progId="Equation.DSMT4">
                  <p:embed/>
                </p:oleObj>
              </mc:Choice>
              <mc:Fallback>
                <p:oleObj name="Equation" r:id="rId7" imgW="139680" imgH="152280" progId="Equation.DSMT4">
                  <p:embed/>
                  <p:pic>
                    <p:nvPicPr>
                      <p:cNvPr id="0" name=""/>
                      <p:cNvPicPr>
                        <a:picLocks noChangeAspect="1" noChangeArrowheads="1"/>
                      </p:cNvPicPr>
                      <p:nvPr/>
                    </p:nvPicPr>
                    <p:blipFill>
                      <a:blip r:embed="rId8"/>
                      <a:srcRect/>
                      <a:stretch>
                        <a:fillRect/>
                      </a:stretch>
                    </p:blipFill>
                    <p:spPr bwMode="auto">
                      <a:xfrm>
                        <a:off x="7725713" y="5703250"/>
                        <a:ext cx="354012" cy="382588"/>
                      </a:xfrm>
                      <a:prstGeom prst="rect">
                        <a:avLst/>
                      </a:prstGeom>
                      <a:noFill/>
                      <a:ln>
                        <a:noFill/>
                      </a:ln>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179399574"/>
              </p:ext>
            </p:extLst>
          </p:nvPr>
        </p:nvGraphicFramePr>
        <p:xfrm>
          <a:off x="1833563" y="1697038"/>
          <a:ext cx="7339012" cy="1174750"/>
        </p:xfrm>
        <a:graphic>
          <a:graphicData uri="http://schemas.openxmlformats.org/presentationml/2006/ole">
            <mc:AlternateContent xmlns:mc="http://schemas.openxmlformats.org/markup-compatibility/2006">
              <mc:Choice xmlns:v="urn:schemas-microsoft-com:vml" Requires="v">
                <p:oleObj spid="_x0000_s97295" name="Equation" r:id="rId9" imgW="2844720" imgH="457200" progId="Equation.DSMT4">
                  <p:embed/>
                </p:oleObj>
              </mc:Choice>
              <mc:Fallback>
                <p:oleObj name="Equation" r:id="rId9" imgW="2844720" imgH="457200" progId="Equation.DSMT4">
                  <p:embed/>
                  <p:pic>
                    <p:nvPicPr>
                      <p:cNvPr id="0" name=""/>
                      <p:cNvPicPr>
                        <a:picLocks noChangeAspect="1" noChangeArrowheads="1"/>
                      </p:cNvPicPr>
                      <p:nvPr/>
                    </p:nvPicPr>
                    <p:blipFill>
                      <a:blip r:embed="rId10"/>
                      <a:srcRect/>
                      <a:stretch>
                        <a:fillRect/>
                      </a:stretch>
                    </p:blipFill>
                    <p:spPr bwMode="auto">
                      <a:xfrm>
                        <a:off x="1833563" y="1697038"/>
                        <a:ext cx="7339012" cy="1174750"/>
                      </a:xfrm>
                      <a:prstGeom prst="rect">
                        <a:avLst/>
                      </a:prstGeom>
                      <a:noFill/>
                      <a:ln>
                        <a:noFill/>
                      </a:ln>
                    </p:spPr>
                  </p:pic>
                </p:oleObj>
              </mc:Fallback>
            </mc:AlternateContent>
          </a:graphicData>
        </a:graphic>
      </p:graphicFrame>
      <p:sp>
        <p:nvSpPr>
          <p:cNvPr id="14" name="文本框 13">
            <a:extLst>
              <a:ext uri="{FF2B5EF4-FFF2-40B4-BE49-F238E27FC236}">
                <a16:creationId xmlns:a16="http://schemas.microsoft.com/office/drawing/2014/main" id="{901FD1F0-FE6F-48AC-8CC5-270E0FA1840E}"/>
              </a:ext>
            </a:extLst>
          </p:cNvPr>
          <p:cNvSpPr txBox="1"/>
          <p:nvPr/>
        </p:nvSpPr>
        <p:spPr>
          <a:xfrm>
            <a:off x="810766" y="2800497"/>
            <a:ext cx="9497016"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where                       and the parameters that need to be optimized are, </a:t>
            </a:r>
            <a:endParaRPr lang="zh-CN" altLang="en-US" dirty="0">
              <a:latin typeface="Calibri" panose="020F0502020204030204" pitchFamily="34" charset="0"/>
              <a:cs typeface="Calibri" panose="020F0502020204030204" pitchFamily="34" charset="0"/>
            </a:endParaRPr>
          </a:p>
        </p:txBody>
      </p:sp>
      <p:graphicFrame>
        <p:nvGraphicFramePr>
          <p:cNvPr id="15" name="Object 12"/>
          <p:cNvGraphicFramePr>
            <a:graphicFrameLocks noChangeAspect="1"/>
          </p:cNvGraphicFramePr>
          <p:nvPr>
            <p:extLst>
              <p:ext uri="{D42A27DB-BD31-4B8C-83A1-F6EECF244321}">
                <p14:modId xmlns:p14="http://schemas.microsoft.com/office/powerpoint/2010/main" val="1586872915"/>
              </p:ext>
            </p:extLst>
          </p:nvPr>
        </p:nvGraphicFramePr>
        <p:xfrm>
          <a:off x="2248615" y="3227643"/>
          <a:ext cx="5230813" cy="555625"/>
        </p:xfrm>
        <a:graphic>
          <a:graphicData uri="http://schemas.openxmlformats.org/presentationml/2006/ole">
            <mc:AlternateContent xmlns:mc="http://schemas.openxmlformats.org/markup-compatibility/2006">
              <mc:Choice xmlns:v="urn:schemas-microsoft-com:vml" Requires="v">
                <p:oleObj spid="_x0000_s97296" name="Equation" r:id="rId11" imgW="2501640" imgH="266400" progId="Equation.DSMT4">
                  <p:embed/>
                </p:oleObj>
              </mc:Choice>
              <mc:Fallback>
                <p:oleObj name="Equation" r:id="rId11" imgW="2501640" imgH="266400" progId="Equation.DSMT4">
                  <p:embed/>
                  <p:pic>
                    <p:nvPicPr>
                      <p:cNvPr id="0" name=""/>
                      <p:cNvPicPr>
                        <a:picLocks noChangeAspect="1" noChangeArrowheads="1"/>
                      </p:cNvPicPr>
                      <p:nvPr/>
                    </p:nvPicPr>
                    <p:blipFill>
                      <a:blip r:embed="rId12"/>
                      <a:srcRect/>
                      <a:stretch>
                        <a:fillRect/>
                      </a:stretch>
                    </p:blipFill>
                    <p:spPr bwMode="auto">
                      <a:xfrm>
                        <a:off x="2248615" y="3227643"/>
                        <a:ext cx="5230813" cy="555625"/>
                      </a:xfrm>
                      <a:prstGeom prst="rect">
                        <a:avLst/>
                      </a:prstGeom>
                      <a:noFill/>
                      <a:ln>
                        <a:noFill/>
                      </a:ln>
                    </p:spPr>
                  </p:pic>
                </p:oleObj>
              </mc:Fallback>
            </mc:AlternateContent>
          </a:graphicData>
        </a:graphic>
      </p:graphicFrame>
      <p:sp>
        <p:nvSpPr>
          <p:cNvPr id="16" name="文本框 15">
            <a:extLst>
              <a:ext uri="{FF2B5EF4-FFF2-40B4-BE49-F238E27FC236}">
                <a16:creationId xmlns:a16="http://schemas.microsoft.com/office/drawing/2014/main" id="{901FD1F0-FE6F-48AC-8CC5-270E0FA1840E}"/>
              </a:ext>
            </a:extLst>
          </p:cNvPr>
          <p:cNvSpPr txBox="1"/>
          <p:nvPr/>
        </p:nvSpPr>
        <p:spPr>
          <a:xfrm>
            <a:off x="7476356" y="3360334"/>
            <a:ext cx="4215249" cy="369332"/>
          </a:xfrm>
          <a:prstGeom prst="rect">
            <a:avLst/>
          </a:prstGeom>
          <a:noFill/>
        </p:spPr>
        <p:txBody>
          <a:bodyPr wrap="square" rtlCol="0">
            <a:spAutoFit/>
          </a:bodyPr>
          <a:lstStyle/>
          <a:p>
            <a:pPr algn="just"/>
            <a:r>
              <a:rPr lang="en-US" altLang="zh-CN" sz="1800" dirty="0">
                <a:latin typeface="Calibri" panose="020F0502020204030204" pitchFamily="34" charset="0"/>
                <a:cs typeface="Calibri" panose="020F0502020204030204" pitchFamily="34" charset="0"/>
              </a:rPr>
              <a:t>(</a:t>
            </a:r>
            <a:r>
              <a:rPr lang="en-US" altLang="zh-CN" sz="1800" b="1" dirty="0">
                <a:cs typeface="Times New Roman" panose="02020603050405020304" pitchFamily="18" charset="0"/>
              </a:rPr>
              <a:t>d</a:t>
            </a:r>
            <a:r>
              <a:rPr lang="en-US" altLang="zh-CN" sz="1800" i="1" baseline="-25000" dirty="0">
                <a:cs typeface="Times New Roman" panose="02020603050405020304" pitchFamily="18" charset="0"/>
              </a:rPr>
              <a:t>i</a:t>
            </a:r>
            <a:r>
              <a:rPr lang="en-US" altLang="zh-CN" sz="1800" dirty="0">
                <a:latin typeface="Calibri" panose="020F0502020204030204" pitchFamily="34" charset="0"/>
                <a:cs typeface="Calibri" panose="020F0502020204030204" pitchFamily="34" charset="0"/>
              </a:rPr>
              <a:t> is the axis-angle representation of </a:t>
            </a:r>
            <a:r>
              <a:rPr lang="en-US" altLang="zh-CN" sz="1800" b="1" dirty="0" err="1">
                <a:cs typeface="Times New Roman" panose="02020603050405020304" pitchFamily="18" charset="0"/>
              </a:rPr>
              <a:t>R</a:t>
            </a:r>
            <a:r>
              <a:rPr lang="en-US" altLang="zh-CN" sz="1800" i="1" baseline="-25000" dirty="0" err="1">
                <a:cs typeface="Times New Roman" panose="02020603050405020304" pitchFamily="18" charset="0"/>
              </a:rPr>
              <a:t>i</a:t>
            </a:r>
            <a:r>
              <a:rPr lang="en-US" altLang="zh-CN" sz="1800" dirty="0">
                <a:latin typeface="Calibri" panose="020F0502020204030204" pitchFamily="34" charset="0"/>
                <a:cs typeface="Calibri" panose="020F0502020204030204" pitchFamily="34" charset="0"/>
              </a:rPr>
              <a:t>)</a:t>
            </a:r>
            <a:endParaRPr lang="zh-CN" altLang="en-US" sz="1800" dirty="0">
              <a:latin typeface="Calibri" panose="020F0502020204030204" pitchFamily="34" charset="0"/>
              <a:cs typeface="Calibri" panose="020F0502020204030204" pitchFamily="34" charset="0"/>
            </a:endParaRPr>
          </a:p>
        </p:txBody>
      </p:sp>
      <p:graphicFrame>
        <p:nvGraphicFramePr>
          <p:cNvPr id="17" name="Object 12">
            <a:extLst>
              <a:ext uri="{FF2B5EF4-FFF2-40B4-BE49-F238E27FC236}">
                <a16:creationId xmlns:a16="http://schemas.microsoft.com/office/drawing/2014/main" id="{94FF936D-9D10-4CFA-A3D2-F95AB755F380}"/>
              </a:ext>
            </a:extLst>
          </p:cNvPr>
          <p:cNvGraphicFramePr>
            <a:graphicFrameLocks noChangeAspect="1"/>
          </p:cNvGraphicFramePr>
          <p:nvPr>
            <p:extLst>
              <p:ext uri="{D42A27DB-BD31-4B8C-83A1-F6EECF244321}">
                <p14:modId xmlns:p14="http://schemas.microsoft.com/office/powerpoint/2010/main" val="2597729126"/>
              </p:ext>
            </p:extLst>
          </p:nvPr>
        </p:nvGraphicFramePr>
        <p:xfrm>
          <a:off x="1735982" y="2808247"/>
          <a:ext cx="1476939" cy="500900"/>
        </p:xfrm>
        <a:graphic>
          <a:graphicData uri="http://schemas.openxmlformats.org/presentationml/2006/ole">
            <mc:AlternateContent xmlns:mc="http://schemas.openxmlformats.org/markup-compatibility/2006">
              <mc:Choice xmlns:v="urn:schemas-microsoft-com:vml" Requires="v">
                <p:oleObj spid="_x0000_s97297" name="Equation" r:id="rId13" imgW="634680" imgH="215640" progId="Equation.DSMT4">
                  <p:embed/>
                </p:oleObj>
              </mc:Choice>
              <mc:Fallback>
                <p:oleObj name="Equation" r:id="rId13" imgW="634680" imgH="215640" progId="Equation.DSMT4">
                  <p:embed/>
                  <p:pic>
                    <p:nvPicPr>
                      <p:cNvPr id="11" name="Object 12"/>
                      <p:cNvPicPr>
                        <a:picLocks noChangeAspect="1" noChangeArrowheads="1"/>
                      </p:cNvPicPr>
                      <p:nvPr/>
                    </p:nvPicPr>
                    <p:blipFill>
                      <a:blip r:embed="rId14"/>
                      <a:srcRect/>
                      <a:stretch>
                        <a:fillRect/>
                      </a:stretch>
                    </p:blipFill>
                    <p:spPr bwMode="auto">
                      <a:xfrm>
                        <a:off x="1735982" y="2808247"/>
                        <a:ext cx="1476939" cy="5009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235221427"/>
      </p:ext>
    </p:extLst>
  </p:cSld>
  <p:clrMapOvr>
    <a:masterClrMapping/>
  </p:clrMapOvr>
  <p:transition advTm="12526"/>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4" name="Rectangle 3"/>
          <p:cNvSpPr txBox="1">
            <a:spLocks noChangeArrowheads="1"/>
          </p:cNvSpPr>
          <p:nvPr/>
        </p:nvSpPr>
        <p:spPr bwMode="auto">
          <a:xfrm>
            <a:off x="336842" y="1035698"/>
            <a:ext cx="11018513"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solidFill>
                  <a:schemeClr val="bg1">
                    <a:lumMod val="50000"/>
                  </a:schemeClr>
                </a:solidFill>
                <a:ea typeface="ＭＳ Ｐゴシック" panose="020B0600070205080204" pitchFamily="34" charset="-128"/>
              </a:rPr>
              <a:t>What is Camera Calibration?</a:t>
            </a:r>
          </a:p>
          <a:p>
            <a:pPr lvl="1"/>
            <a:r>
              <a:rPr lang="en-US" altLang="zh-CN" sz="2800" dirty="0">
                <a:solidFill>
                  <a:schemeClr val="bg1">
                    <a:lumMod val="50000"/>
                  </a:schemeClr>
                </a:solidFill>
                <a:ea typeface="ＭＳ Ｐゴシック" panose="020B0600070205080204" pitchFamily="34" charset="-128"/>
              </a:rPr>
              <a:t>Modeling for Imaging Pipeline</a:t>
            </a:r>
          </a:p>
          <a:p>
            <a:pPr lvl="1"/>
            <a:r>
              <a:rPr lang="en-US" altLang="zh-CN" sz="2800" dirty="0">
                <a:solidFill>
                  <a:schemeClr val="bg1">
                    <a:lumMod val="50000"/>
                  </a:schemeClr>
                </a:solidFill>
                <a:ea typeface="ＭＳ Ｐゴシック" panose="020B0600070205080204" pitchFamily="34" charset="-128"/>
              </a:rPr>
              <a:t>General Framework for the Camera Calibration Algorithm</a:t>
            </a:r>
          </a:p>
          <a:p>
            <a:pPr lvl="1"/>
            <a:r>
              <a:rPr lang="en-US" altLang="zh-CN" sz="2800" dirty="0">
                <a:ea typeface="ＭＳ Ｐゴシック" panose="020B0600070205080204" pitchFamily="34" charset="-128"/>
              </a:rPr>
              <a:t>Initial Rough Estimation of Calibration Parameters</a:t>
            </a:r>
          </a:p>
          <a:p>
            <a:pPr lvl="1"/>
            <a:r>
              <a:rPr lang="en-US" altLang="zh-CN" sz="2800" dirty="0">
                <a:ea typeface="ＭＳ Ｐゴシック" panose="020B0600070205080204" pitchFamily="34" charset="-128"/>
              </a:rPr>
              <a:t>Nonlinear Least-squares</a:t>
            </a:r>
          </a:p>
          <a:p>
            <a:pPr lvl="1"/>
            <a:r>
              <a:rPr lang="en-US" altLang="zh-CN" sz="2800" dirty="0">
                <a:ea typeface="ＭＳ Ｐゴシック" panose="020B0600070205080204" pitchFamily="34" charset="-128"/>
              </a:rPr>
              <a:t>Image Un-distortion</a:t>
            </a:r>
          </a:p>
        </p:txBody>
      </p:sp>
    </p:spTree>
    <p:extLst>
      <p:ext uri="{BB962C8B-B14F-4D97-AF65-F5344CB8AC3E}">
        <p14:creationId xmlns:p14="http://schemas.microsoft.com/office/powerpoint/2010/main" val="4143966580"/>
      </p:ext>
    </p:extLst>
  </p:cSld>
  <p:clrMapOvr>
    <a:masterClrMapping/>
  </p:clrMapOvr>
  <p:transition advTm="12526"/>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14" name="Rectangle 3"/>
          <p:cNvSpPr txBox="1">
            <a:spLocks noChangeArrowheads="1"/>
          </p:cNvSpPr>
          <p:nvPr/>
        </p:nvSpPr>
        <p:spPr bwMode="auto">
          <a:xfrm>
            <a:off x="109293" y="915077"/>
            <a:ext cx="11755631" cy="69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The task at this step</a:t>
            </a:r>
          </a:p>
          <a:p>
            <a:pPr lvl="2" algn="just"/>
            <a:r>
              <a:rPr lang="en-US" altLang="zh-CN" dirty="0">
                <a:ea typeface="ＭＳ Ｐゴシック" panose="020B0600070205080204" pitchFamily="34" charset="-128"/>
              </a:rPr>
              <a:t>Given us a set of </a:t>
            </a:r>
            <a:r>
              <a:rPr lang="en-US" altLang="zh-CN" i="1" dirty="0">
                <a:latin typeface="Times New Roman" panose="02020603050405020304" pitchFamily="18" charset="0"/>
                <a:ea typeface="ＭＳ Ｐゴシック" panose="020B0600070205080204" pitchFamily="34" charset="-128"/>
                <a:cs typeface="Times New Roman" panose="02020603050405020304" pitchFamily="18" charset="0"/>
              </a:rPr>
              <a:t>M</a:t>
            </a:r>
            <a:r>
              <a:rPr lang="en-US" altLang="zh-CN" dirty="0">
                <a:ea typeface="ＭＳ Ｐゴシック" panose="020B0600070205080204" pitchFamily="34" charset="-128"/>
              </a:rPr>
              <a:t> images of planar calibration board, estimate the </a:t>
            </a:r>
            <a:r>
              <a:rPr lang="en-US" altLang="zh-CN" dirty="0" err="1">
                <a:ea typeface="ＭＳ Ｐゴシック" panose="020B0600070205080204" pitchFamily="34" charset="-128"/>
              </a:rPr>
              <a:t>intrinsics</a:t>
            </a:r>
            <a:r>
              <a:rPr lang="en-US" altLang="zh-CN" dirty="0">
                <a:ea typeface="ＭＳ Ｐゴシック" panose="020B0600070205080204" pitchFamily="34" charset="-128"/>
              </a:rPr>
              <a:t> (except the ones related to distortion) of the camera and the </a:t>
            </a:r>
            <a:r>
              <a:rPr lang="en-US" altLang="zh-CN" dirty="0" err="1">
                <a:ea typeface="ＭＳ Ｐゴシック" panose="020B0600070205080204" pitchFamily="34" charset="-128"/>
              </a:rPr>
              <a:t>extrinsics</a:t>
            </a:r>
            <a:r>
              <a:rPr lang="en-US" altLang="zh-CN" dirty="0">
                <a:ea typeface="ＭＳ Ｐゴシック" panose="020B0600070205080204" pitchFamily="34" charset="-128"/>
              </a:rPr>
              <a:t> of the camera poses when taking each image </a:t>
            </a:r>
            <a:endParaRPr lang="en-US" altLang="zh-CN" sz="1800" dirty="0">
              <a:ea typeface="ＭＳ Ｐゴシック" panose="020B0600070205080204" pitchFamily="34" charset="-128"/>
            </a:endParaRPr>
          </a:p>
        </p:txBody>
      </p:sp>
      <p:pic>
        <p:nvPicPr>
          <p:cNvPr id="20"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494" y="3094322"/>
            <a:ext cx="3022484" cy="216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4095" y="3094322"/>
            <a:ext cx="2955737" cy="216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6161" y="3094322"/>
            <a:ext cx="2761717" cy="216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3104" y="3094322"/>
            <a:ext cx="2702027" cy="216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1926882"/>
      </p:ext>
    </p:extLst>
  </p:cSld>
  <p:clrMapOvr>
    <a:masterClrMapping/>
  </p:clrMapOvr>
  <p:transition advTm="12526"/>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14" name="Rectangle 3"/>
          <p:cNvSpPr txBox="1">
            <a:spLocks noChangeArrowheads="1"/>
          </p:cNvSpPr>
          <p:nvPr/>
        </p:nvSpPr>
        <p:spPr bwMode="auto">
          <a:xfrm>
            <a:off x="109293" y="915077"/>
            <a:ext cx="11755631" cy="69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The task at this step</a:t>
            </a:r>
          </a:p>
          <a:p>
            <a:pPr lvl="2" algn="just"/>
            <a:r>
              <a:rPr lang="en-US" altLang="zh-CN" dirty="0">
                <a:ea typeface="ＭＳ Ｐゴシック" panose="020B0600070205080204" pitchFamily="34" charset="-128"/>
              </a:rPr>
              <a:t>Given us a set of </a:t>
            </a:r>
            <a:r>
              <a:rPr lang="en-US" altLang="zh-CN" i="1" dirty="0">
                <a:latin typeface="Times New Roman" panose="02020603050405020304" pitchFamily="18" charset="0"/>
                <a:ea typeface="ＭＳ Ｐゴシック" panose="020B0600070205080204" pitchFamily="34" charset="-128"/>
                <a:cs typeface="Times New Roman" panose="02020603050405020304" pitchFamily="18" charset="0"/>
              </a:rPr>
              <a:t>M</a:t>
            </a:r>
            <a:r>
              <a:rPr lang="en-US" altLang="zh-CN" dirty="0">
                <a:ea typeface="ＭＳ Ｐゴシック" panose="020B0600070205080204" pitchFamily="34" charset="-128"/>
              </a:rPr>
              <a:t> images of planar calibration board, estimate the </a:t>
            </a:r>
            <a:r>
              <a:rPr lang="en-US" altLang="zh-CN" dirty="0" err="1">
                <a:ea typeface="ＭＳ Ｐゴシック" panose="020B0600070205080204" pitchFamily="34" charset="-128"/>
              </a:rPr>
              <a:t>intrinsics</a:t>
            </a:r>
            <a:r>
              <a:rPr lang="en-US" altLang="zh-CN" dirty="0">
                <a:ea typeface="ＭＳ Ｐゴシック" panose="020B0600070205080204" pitchFamily="34" charset="-128"/>
              </a:rPr>
              <a:t> (except the ones related to distortion) of the camera and the </a:t>
            </a:r>
            <a:r>
              <a:rPr lang="en-US" altLang="zh-CN" dirty="0" err="1">
                <a:ea typeface="ＭＳ Ｐゴシック" panose="020B0600070205080204" pitchFamily="34" charset="-128"/>
              </a:rPr>
              <a:t>extrinsics</a:t>
            </a:r>
            <a:r>
              <a:rPr lang="en-US" altLang="zh-CN" dirty="0">
                <a:ea typeface="ＭＳ Ｐゴシック" panose="020B0600070205080204" pitchFamily="34" charset="-128"/>
              </a:rPr>
              <a:t> of the camera poses when taking each image </a:t>
            </a:r>
            <a:endParaRPr lang="en-US" altLang="zh-CN" sz="1800" dirty="0">
              <a:ea typeface="ＭＳ Ｐゴシック" panose="020B0600070205080204" pitchFamily="34" charset="-128"/>
            </a:endParaRPr>
          </a:p>
        </p:txBody>
      </p:sp>
      <p:sp>
        <p:nvSpPr>
          <p:cNvPr id="8" name="文本框 7">
            <a:extLst>
              <a:ext uri="{FF2B5EF4-FFF2-40B4-BE49-F238E27FC236}">
                <a16:creationId xmlns:a16="http://schemas.microsoft.com/office/drawing/2014/main" id="{901FD1F0-FE6F-48AC-8CC5-270E0FA1840E}"/>
              </a:ext>
            </a:extLst>
          </p:cNvPr>
          <p:cNvSpPr txBox="1"/>
          <p:nvPr/>
        </p:nvSpPr>
        <p:spPr>
          <a:xfrm>
            <a:off x="763141" y="3620241"/>
            <a:ext cx="10450960" cy="830997"/>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Thus, in initial estimation of other parameters, we use the imaging model without considering distortions,</a:t>
            </a:r>
            <a:endParaRPr lang="zh-CN" altLang="en-US" dirty="0">
              <a:latin typeface="Calibri" panose="020F0502020204030204" pitchFamily="34" charset="0"/>
              <a:cs typeface="Calibri" panose="020F0502020204030204" pitchFamily="34" charset="0"/>
            </a:endParaRPr>
          </a:p>
        </p:txBody>
      </p:sp>
      <p:graphicFrame>
        <p:nvGraphicFramePr>
          <p:cNvPr id="9" name="Object 12"/>
          <p:cNvGraphicFramePr>
            <a:graphicFrameLocks noChangeAspect="1"/>
          </p:cNvGraphicFramePr>
          <p:nvPr>
            <p:extLst>
              <p:ext uri="{D42A27DB-BD31-4B8C-83A1-F6EECF244321}">
                <p14:modId xmlns:p14="http://schemas.microsoft.com/office/powerpoint/2010/main" val="1676149221"/>
              </p:ext>
            </p:extLst>
          </p:nvPr>
        </p:nvGraphicFramePr>
        <p:xfrm>
          <a:off x="2525498" y="2499447"/>
          <a:ext cx="6034733" cy="641703"/>
        </p:xfrm>
        <a:graphic>
          <a:graphicData uri="http://schemas.openxmlformats.org/presentationml/2006/ole">
            <mc:AlternateContent xmlns:mc="http://schemas.openxmlformats.org/markup-compatibility/2006">
              <mc:Choice xmlns:v="urn:schemas-microsoft-com:vml" Requires="v">
                <p:oleObj spid="_x0000_s74129" name="Equation" r:id="rId3" imgW="2501640" imgH="266400" progId="Equation.DSMT4">
                  <p:embed/>
                </p:oleObj>
              </mc:Choice>
              <mc:Fallback>
                <p:oleObj name="Equation" r:id="rId3" imgW="2501640" imgH="266400" progId="Equation.DSMT4">
                  <p:embed/>
                  <p:pic>
                    <p:nvPicPr>
                      <p:cNvPr id="0" name=""/>
                      <p:cNvPicPr>
                        <a:picLocks noChangeAspect="1" noChangeArrowheads="1"/>
                      </p:cNvPicPr>
                      <p:nvPr/>
                    </p:nvPicPr>
                    <p:blipFill>
                      <a:blip r:embed="rId4"/>
                      <a:srcRect/>
                      <a:stretch>
                        <a:fillRect/>
                      </a:stretch>
                    </p:blipFill>
                    <p:spPr bwMode="auto">
                      <a:xfrm>
                        <a:off x="2525498" y="2499447"/>
                        <a:ext cx="6034733" cy="641703"/>
                      </a:xfrm>
                      <a:prstGeom prst="rect">
                        <a:avLst/>
                      </a:prstGeom>
                      <a:noFill/>
                      <a:ln>
                        <a:noFill/>
                      </a:ln>
                    </p:spPr>
                  </p:pic>
                </p:oleObj>
              </mc:Fallback>
            </mc:AlternateContent>
          </a:graphicData>
        </a:graphic>
      </p:graphicFrame>
      <p:sp>
        <p:nvSpPr>
          <p:cNvPr id="10" name="左大括号 9"/>
          <p:cNvSpPr/>
          <p:nvPr/>
        </p:nvSpPr>
        <p:spPr bwMode="auto">
          <a:xfrm rot="16200000">
            <a:off x="5532954" y="2321109"/>
            <a:ext cx="352425" cy="1707116"/>
          </a:xfrm>
          <a:prstGeom prst="leftBrace">
            <a:avLst>
              <a:gd name="adj1" fmla="val 47183"/>
              <a:gd name="adj2" fmla="val 49167"/>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1" name="文本框 10">
            <a:extLst>
              <a:ext uri="{FF2B5EF4-FFF2-40B4-BE49-F238E27FC236}">
                <a16:creationId xmlns:a16="http://schemas.microsoft.com/office/drawing/2014/main" id="{901FD1F0-FE6F-48AC-8CC5-270E0FA1840E}"/>
              </a:ext>
            </a:extLst>
          </p:cNvPr>
          <p:cNvSpPr txBox="1"/>
          <p:nvPr/>
        </p:nvSpPr>
        <p:spPr>
          <a:xfrm>
            <a:off x="3235345" y="3302972"/>
            <a:ext cx="5691678" cy="369332"/>
          </a:xfrm>
          <a:prstGeom prst="rect">
            <a:avLst/>
          </a:prstGeom>
          <a:noFill/>
        </p:spPr>
        <p:txBody>
          <a:bodyPr wrap="square" rtlCol="0">
            <a:spAutoFit/>
          </a:bodyPr>
          <a:lstStyle/>
          <a:p>
            <a:pPr algn="just"/>
            <a:r>
              <a:rPr lang="en-US" altLang="zh-CN" sz="1800" dirty="0">
                <a:latin typeface="Calibri" panose="020F0502020204030204" pitchFamily="34" charset="0"/>
                <a:cs typeface="Calibri" panose="020F0502020204030204" pitchFamily="34" charset="0"/>
              </a:rPr>
              <a:t>Distortion coefficients can be safely initialized as zeros</a:t>
            </a:r>
            <a:endParaRPr lang="zh-CN" altLang="en-US" sz="1800" dirty="0">
              <a:latin typeface="Calibri" panose="020F0502020204030204" pitchFamily="34" charset="0"/>
              <a:cs typeface="Calibri" panose="020F0502020204030204" pitchFamily="34" charset="0"/>
            </a:endParaRPr>
          </a:p>
        </p:txBody>
      </p:sp>
      <p:graphicFrame>
        <p:nvGraphicFramePr>
          <p:cNvPr id="12" name="Object 12"/>
          <p:cNvGraphicFramePr>
            <a:graphicFrameLocks noChangeAspect="1"/>
          </p:cNvGraphicFramePr>
          <p:nvPr>
            <p:extLst>
              <p:ext uri="{D42A27DB-BD31-4B8C-83A1-F6EECF244321}">
                <p14:modId xmlns:p14="http://schemas.microsoft.com/office/powerpoint/2010/main" val="1605252990"/>
              </p:ext>
            </p:extLst>
          </p:nvPr>
        </p:nvGraphicFramePr>
        <p:xfrm>
          <a:off x="3654425" y="4303713"/>
          <a:ext cx="3008313" cy="849312"/>
        </p:xfrm>
        <a:graphic>
          <a:graphicData uri="http://schemas.openxmlformats.org/presentationml/2006/ole">
            <mc:AlternateContent xmlns:mc="http://schemas.openxmlformats.org/markup-compatibility/2006">
              <mc:Choice xmlns:v="urn:schemas-microsoft-com:vml" Requires="v">
                <p:oleObj spid="_x0000_s74130" name="Equation" r:id="rId5" imgW="1346040" imgH="380880" progId="Equation.DSMT4">
                  <p:embed/>
                </p:oleObj>
              </mc:Choice>
              <mc:Fallback>
                <p:oleObj name="Equation" r:id="rId5" imgW="1346040" imgH="380880" progId="Equation.DSMT4">
                  <p:embed/>
                  <p:pic>
                    <p:nvPicPr>
                      <p:cNvPr id="0" name=""/>
                      <p:cNvPicPr>
                        <a:picLocks noChangeAspect="1" noChangeArrowheads="1"/>
                      </p:cNvPicPr>
                      <p:nvPr/>
                    </p:nvPicPr>
                    <p:blipFill>
                      <a:blip r:embed="rId6"/>
                      <a:srcRect/>
                      <a:stretch>
                        <a:fillRect/>
                      </a:stretch>
                    </p:blipFill>
                    <p:spPr bwMode="auto">
                      <a:xfrm>
                        <a:off x="3654425" y="4303713"/>
                        <a:ext cx="300831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文本框 12">
            <a:extLst>
              <a:ext uri="{FF2B5EF4-FFF2-40B4-BE49-F238E27FC236}">
                <a16:creationId xmlns:a16="http://schemas.microsoft.com/office/drawing/2014/main" id="{901FD1F0-FE6F-48AC-8CC5-270E0FA1840E}"/>
              </a:ext>
            </a:extLst>
          </p:cNvPr>
          <p:cNvSpPr txBox="1"/>
          <p:nvPr/>
        </p:nvSpPr>
        <p:spPr>
          <a:xfrm>
            <a:off x="6989476" y="4460870"/>
            <a:ext cx="1179959"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(Eq. 5)</a:t>
            </a:r>
            <a:endParaRPr lang="zh-CN" altLang="en-US" dirty="0">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901FD1F0-FE6F-48AC-8CC5-270E0FA1840E}"/>
              </a:ext>
            </a:extLst>
          </p:cNvPr>
          <p:cNvSpPr txBox="1"/>
          <p:nvPr/>
        </p:nvSpPr>
        <p:spPr>
          <a:xfrm>
            <a:off x="761628" y="5376770"/>
            <a:ext cx="8924813"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Given a calibration board, </a:t>
            </a:r>
            <a:r>
              <a:rPr lang="en-US" altLang="zh-CN" b="1" dirty="0">
                <a:cs typeface="Times New Roman" panose="02020603050405020304" pitchFamily="18" charset="0"/>
              </a:rPr>
              <a:t>P</a:t>
            </a:r>
            <a:r>
              <a:rPr lang="en-US" altLang="zh-CN" dirty="0">
                <a:latin typeface="Calibri" panose="020F0502020204030204" pitchFamily="34" charset="0"/>
                <a:cs typeface="Calibri" panose="020F0502020204030204" pitchFamily="34" charset="0"/>
              </a:rPr>
              <a:t> is a cross-point on it, thus </a:t>
            </a:r>
            <a:r>
              <a:rPr lang="en-US" altLang="zh-CN" b="1" dirty="0">
                <a:cs typeface="Times New Roman" panose="02020603050405020304" pitchFamily="18" charset="0"/>
              </a:rPr>
              <a:t>P</a:t>
            </a:r>
            <a:r>
              <a:rPr lang="en-US" altLang="zh-CN" dirty="0">
                <a:latin typeface="Calibri" panose="020F0502020204030204" pitchFamily="34" charset="0"/>
                <a:cs typeface="Calibri" panose="020F0502020204030204" pitchFamily="34" charset="0"/>
              </a:rPr>
              <a:t> has the form</a:t>
            </a:r>
            <a:endParaRPr lang="zh-CN" altLang="en-US" dirty="0">
              <a:latin typeface="Calibri" panose="020F0502020204030204" pitchFamily="34" charset="0"/>
              <a:cs typeface="Calibri" panose="020F0502020204030204" pitchFamily="34" charset="0"/>
            </a:endParaRPr>
          </a:p>
        </p:txBody>
      </p:sp>
      <p:graphicFrame>
        <p:nvGraphicFramePr>
          <p:cNvPr id="16" name="Object 12"/>
          <p:cNvGraphicFramePr>
            <a:graphicFrameLocks noChangeAspect="1"/>
          </p:cNvGraphicFramePr>
          <p:nvPr>
            <p:extLst>
              <p:ext uri="{D42A27DB-BD31-4B8C-83A1-F6EECF244321}">
                <p14:modId xmlns:p14="http://schemas.microsoft.com/office/powerpoint/2010/main" val="3919622438"/>
              </p:ext>
            </p:extLst>
          </p:nvPr>
        </p:nvGraphicFramePr>
        <p:xfrm>
          <a:off x="9494296" y="4871512"/>
          <a:ext cx="963148" cy="1539620"/>
        </p:xfrm>
        <a:graphic>
          <a:graphicData uri="http://schemas.openxmlformats.org/presentationml/2006/ole">
            <mc:AlternateContent xmlns:mc="http://schemas.openxmlformats.org/markup-compatibility/2006">
              <mc:Choice xmlns:v="urn:schemas-microsoft-com:vml" Requires="v">
                <p:oleObj spid="_x0000_s74131" name="Equation" r:id="rId7" imgW="482400" imgH="774360" progId="Equation.DSMT4">
                  <p:embed/>
                </p:oleObj>
              </mc:Choice>
              <mc:Fallback>
                <p:oleObj name="Equation" r:id="rId7" imgW="482400" imgH="774360" progId="Equation.DSMT4">
                  <p:embed/>
                  <p:pic>
                    <p:nvPicPr>
                      <p:cNvPr id="0" name=""/>
                      <p:cNvPicPr>
                        <a:picLocks noChangeAspect="1" noChangeArrowheads="1"/>
                      </p:cNvPicPr>
                      <p:nvPr/>
                    </p:nvPicPr>
                    <p:blipFill>
                      <a:blip r:embed="rId8"/>
                      <a:srcRect/>
                      <a:stretch>
                        <a:fillRect/>
                      </a:stretch>
                    </p:blipFill>
                    <p:spPr bwMode="auto">
                      <a:xfrm>
                        <a:off x="9494296" y="4871512"/>
                        <a:ext cx="963148" cy="153962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87860775"/>
      </p:ext>
    </p:extLst>
  </p:cSld>
  <p:clrMapOvr>
    <a:masterClrMapping/>
  </p:clrMapOvr>
  <p:transition advTm="12526"/>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What is camera calibration?</a:t>
            </a:r>
          </a:p>
        </p:txBody>
      </p:sp>
      <p:pic>
        <p:nvPicPr>
          <p:cNvPr id="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6228" y="1029864"/>
            <a:ext cx="8639175"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181856"/>
      </p:ext>
    </p:extLst>
  </p:cSld>
  <p:clrMapOvr>
    <a:masterClrMapping/>
  </p:clrMapOvr>
  <p:transition advTm="12526"/>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18" name="文本框 17">
            <a:extLst>
              <a:ext uri="{FF2B5EF4-FFF2-40B4-BE49-F238E27FC236}">
                <a16:creationId xmlns:a16="http://schemas.microsoft.com/office/drawing/2014/main" id="{901FD1F0-FE6F-48AC-8CC5-270E0FA1840E}"/>
              </a:ext>
            </a:extLst>
          </p:cNvPr>
          <p:cNvSpPr txBox="1"/>
          <p:nvPr/>
        </p:nvSpPr>
        <p:spPr>
          <a:xfrm>
            <a:off x="435147" y="925315"/>
            <a:ext cx="11263210" cy="830997"/>
          </a:xfrm>
          <a:prstGeom prst="rect">
            <a:avLst/>
          </a:prstGeom>
          <a:noFill/>
        </p:spPr>
        <p:txBody>
          <a:bodyPr wrap="square" rtlCol="0">
            <a:spAutoFit/>
          </a:bodyPr>
          <a:lstStyle/>
          <a:p>
            <a:pPr algn="just"/>
            <a:r>
              <a:rPr lang="en-US" altLang="zh-CN" b="1" dirty="0">
                <a:latin typeface="Calibri" panose="020F0502020204030204" pitchFamily="34" charset="0"/>
                <a:cs typeface="Calibri" panose="020F0502020204030204" pitchFamily="34" charset="0"/>
              </a:rPr>
              <a:t>Result 1: </a:t>
            </a:r>
            <a:r>
              <a:rPr lang="en-US" altLang="zh-CN" dirty="0">
                <a:latin typeface="Calibri" panose="020F0502020204030204" pitchFamily="34" charset="0"/>
                <a:cs typeface="Calibri" panose="020F0502020204030204" pitchFamily="34" charset="0"/>
              </a:rPr>
              <a:t>In the camera coordinate system, the direction of the ray pointing from the optical center </a:t>
            </a:r>
            <a:r>
              <a:rPr lang="en-US" altLang="zh-CN" i="1" dirty="0">
                <a:cs typeface="Times New Roman" panose="02020603050405020304" pitchFamily="18" charset="0"/>
              </a:rPr>
              <a:t>O</a:t>
            </a:r>
            <a:r>
              <a:rPr lang="en-US" altLang="zh-CN" dirty="0">
                <a:latin typeface="Calibri" panose="020F0502020204030204" pitchFamily="34" charset="0"/>
                <a:cs typeface="Calibri" panose="020F0502020204030204" pitchFamily="34" charset="0"/>
              </a:rPr>
              <a:t> to the pixel </a:t>
            </a:r>
            <a:r>
              <a:rPr lang="en-US" altLang="zh-CN" b="1" dirty="0">
                <a:cs typeface="Times New Roman" panose="02020603050405020304" pitchFamily="18" charset="0"/>
              </a:rPr>
              <a:t>u</a:t>
            </a:r>
            <a:r>
              <a:rPr lang="en-US" altLang="zh-CN" dirty="0">
                <a:latin typeface="Calibri" panose="020F0502020204030204" pitchFamily="34" charset="0"/>
                <a:cs typeface="Calibri" panose="020F0502020204030204" pitchFamily="34" charset="0"/>
              </a:rPr>
              <a:t> (in homogeneous form) on the imaging plane is</a:t>
            </a:r>
            <a:endParaRPr lang="zh-CN" altLang="en-US" dirty="0">
              <a:latin typeface="Calibri" panose="020F0502020204030204" pitchFamily="34" charset="0"/>
              <a:cs typeface="Calibri" panose="020F0502020204030204" pitchFamily="34" charset="0"/>
            </a:endParaRPr>
          </a:p>
        </p:txBody>
      </p:sp>
      <p:graphicFrame>
        <p:nvGraphicFramePr>
          <p:cNvPr id="19" name="Object 12"/>
          <p:cNvGraphicFramePr>
            <a:graphicFrameLocks noChangeAspect="1"/>
          </p:cNvGraphicFramePr>
          <p:nvPr>
            <p:extLst>
              <p:ext uri="{D42A27DB-BD31-4B8C-83A1-F6EECF244321}">
                <p14:modId xmlns:p14="http://schemas.microsoft.com/office/powerpoint/2010/main" val="1141505414"/>
              </p:ext>
            </p:extLst>
          </p:nvPr>
        </p:nvGraphicFramePr>
        <p:xfrm>
          <a:off x="4873306" y="1729547"/>
          <a:ext cx="1133475" cy="395287"/>
        </p:xfrm>
        <a:graphic>
          <a:graphicData uri="http://schemas.openxmlformats.org/presentationml/2006/ole">
            <mc:AlternateContent xmlns:mc="http://schemas.openxmlformats.org/markup-compatibility/2006">
              <mc:Choice xmlns:v="urn:schemas-microsoft-com:vml" Requires="v">
                <p:oleObj spid="_x0000_s92503" name="Equation" r:id="rId3" imgW="507960" imgH="177480" progId="Equation.DSMT4">
                  <p:embed/>
                </p:oleObj>
              </mc:Choice>
              <mc:Fallback>
                <p:oleObj name="Equation" r:id="rId3" imgW="507960" imgH="177480" progId="Equation.DSMT4">
                  <p:embed/>
                  <p:pic>
                    <p:nvPicPr>
                      <p:cNvPr id="0" name=""/>
                      <p:cNvPicPr>
                        <a:picLocks noChangeAspect="1" noChangeArrowheads="1"/>
                      </p:cNvPicPr>
                      <p:nvPr/>
                    </p:nvPicPr>
                    <p:blipFill>
                      <a:blip r:embed="rId4"/>
                      <a:srcRect/>
                      <a:stretch>
                        <a:fillRect/>
                      </a:stretch>
                    </p:blipFill>
                    <p:spPr bwMode="auto">
                      <a:xfrm>
                        <a:off x="4873306" y="1729547"/>
                        <a:ext cx="11334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7">
            <a:extLst>
              <a:ext uri="{FF2B5EF4-FFF2-40B4-BE49-F238E27FC236}">
                <a16:creationId xmlns:a16="http://schemas.microsoft.com/office/drawing/2014/main" id="{901FD1F0-FE6F-48AC-8CC5-270E0FA1840E}"/>
              </a:ext>
            </a:extLst>
          </p:cNvPr>
          <p:cNvSpPr txBox="1"/>
          <p:nvPr/>
        </p:nvSpPr>
        <p:spPr>
          <a:xfrm>
            <a:off x="235953" y="2138248"/>
            <a:ext cx="5527538" cy="430887"/>
          </a:xfrm>
          <a:prstGeom prst="rect">
            <a:avLst/>
          </a:prstGeom>
          <a:noFill/>
        </p:spPr>
        <p:txBody>
          <a:bodyPr wrap="square" rtlCol="0">
            <a:spAutoFit/>
          </a:bodyPr>
          <a:lstStyle/>
          <a:p>
            <a:pPr algn="just"/>
            <a:r>
              <a:rPr lang="en-US" altLang="zh-CN" sz="2200" dirty="0">
                <a:latin typeface="Calibri" panose="020F0502020204030204" pitchFamily="34" charset="0"/>
                <a:cs typeface="Calibri" panose="020F0502020204030204" pitchFamily="34" charset="0"/>
              </a:rPr>
              <a:t>The imaging model is </a:t>
            </a:r>
            <a:endParaRPr lang="zh-CN" altLang="en-US" sz="2200" dirty="0">
              <a:latin typeface="Calibri" panose="020F0502020204030204" pitchFamily="34" charset="0"/>
              <a:cs typeface="Calibri" panose="020F0502020204030204" pitchFamily="34" charset="0"/>
            </a:endParaRPr>
          </a:p>
        </p:txBody>
      </p:sp>
      <p:sp>
        <p:nvSpPr>
          <p:cNvPr id="26" name="矩形 25"/>
          <p:cNvSpPr/>
          <p:nvPr/>
        </p:nvSpPr>
        <p:spPr bwMode="auto">
          <a:xfrm>
            <a:off x="356181" y="884627"/>
            <a:ext cx="11521080" cy="1250993"/>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graphicFrame>
        <p:nvGraphicFramePr>
          <p:cNvPr id="27" name="Object 12"/>
          <p:cNvGraphicFramePr>
            <a:graphicFrameLocks noChangeAspect="1"/>
          </p:cNvGraphicFramePr>
          <p:nvPr>
            <p:extLst>
              <p:ext uri="{D42A27DB-BD31-4B8C-83A1-F6EECF244321}">
                <p14:modId xmlns:p14="http://schemas.microsoft.com/office/powerpoint/2010/main" val="354510232"/>
              </p:ext>
            </p:extLst>
          </p:nvPr>
        </p:nvGraphicFramePr>
        <p:xfrm>
          <a:off x="328613" y="2465388"/>
          <a:ext cx="2894012" cy="849312"/>
        </p:xfrm>
        <a:graphic>
          <a:graphicData uri="http://schemas.openxmlformats.org/presentationml/2006/ole">
            <mc:AlternateContent xmlns:mc="http://schemas.openxmlformats.org/markup-compatibility/2006">
              <mc:Choice xmlns:v="urn:schemas-microsoft-com:vml" Requires="v">
                <p:oleObj spid="_x0000_s92504" name="Equation" r:id="rId5" imgW="1295280" imgH="380880" progId="Equation.DSMT4">
                  <p:embed/>
                </p:oleObj>
              </mc:Choice>
              <mc:Fallback>
                <p:oleObj name="Equation" r:id="rId5" imgW="1295280" imgH="380880" progId="Equation.DSMT4">
                  <p:embed/>
                  <p:pic>
                    <p:nvPicPr>
                      <p:cNvPr id="0" name=""/>
                      <p:cNvPicPr>
                        <a:picLocks noChangeAspect="1" noChangeArrowheads="1"/>
                      </p:cNvPicPr>
                      <p:nvPr/>
                    </p:nvPicPr>
                    <p:blipFill>
                      <a:blip r:embed="rId6"/>
                      <a:srcRect/>
                      <a:stretch>
                        <a:fillRect/>
                      </a:stretch>
                    </p:blipFill>
                    <p:spPr bwMode="auto">
                      <a:xfrm>
                        <a:off x="328613" y="2465388"/>
                        <a:ext cx="2894012"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文本框 27">
            <a:extLst>
              <a:ext uri="{FF2B5EF4-FFF2-40B4-BE49-F238E27FC236}">
                <a16:creationId xmlns:a16="http://schemas.microsoft.com/office/drawing/2014/main" id="{901FD1F0-FE6F-48AC-8CC5-270E0FA1840E}"/>
              </a:ext>
            </a:extLst>
          </p:cNvPr>
          <p:cNvSpPr txBox="1"/>
          <p:nvPr/>
        </p:nvSpPr>
        <p:spPr>
          <a:xfrm>
            <a:off x="3309150" y="2619611"/>
            <a:ext cx="4545735" cy="430887"/>
          </a:xfrm>
          <a:prstGeom prst="rect">
            <a:avLst/>
          </a:prstGeom>
          <a:noFill/>
        </p:spPr>
        <p:txBody>
          <a:bodyPr wrap="square" rtlCol="0">
            <a:spAutoFit/>
          </a:bodyPr>
          <a:lstStyle/>
          <a:p>
            <a:pPr algn="just"/>
            <a:r>
              <a:rPr lang="en-US" altLang="zh-CN" sz="2200" dirty="0">
                <a:latin typeface="Calibri" panose="020F0502020204030204" pitchFamily="34" charset="0"/>
                <a:cs typeface="Calibri" panose="020F0502020204030204" pitchFamily="34" charset="0"/>
              </a:rPr>
              <a:t>(Eq. 5, </a:t>
            </a:r>
            <a:r>
              <a:rPr lang="en-US" altLang="zh-CN" sz="2200" b="1" dirty="0">
                <a:cs typeface="Times New Roman" panose="02020603050405020304" pitchFamily="18" charset="0"/>
              </a:rPr>
              <a:t>u</a:t>
            </a:r>
            <a:r>
              <a:rPr lang="en-US" altLang="zh-CN" sz="2200" dirty="0">
                <a:latin typeface="Calibri" panose="020F0502020204030204" pitchFamily="34" charset="0"/>
                <a:cs typeface="Calibri" panose="020F0502020204030204" pitchFamily="34" charset="0"/>
              </a:rPr>
              <a:t> is normalized homogeneous)</a:t>
            </a:r>
            <a:endParaRPr lang="zh-CN" altLang="en-US" sz="2200" dirty="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901FD1F0-FE6F-48AC-8CC5-270E0FA1840E}"/>
              </a:ext>
            </a:extLst>
          </p:cNvPr>
          <p:cNvSpPr txBox="1"/>
          <p:nvPr/>
        </p:nvSpPr>
        <p:spPr>
          <a:xfrm>
            <a:off x="181587" y="4682999"/>
            <a:ext cx="4307981" cy="430887"/>
          </a:xfrm>
          <a:prstGeom prst="rect">
            <a:avLst/>
          </a:prstGeom>
          <a:noFill/>
        </p:spPr>
        <p:txBody>
          <a:bodyPr wrap="square" rtlCol="0">
            <a:spAutoFit/>
          </a:bodyPr>
          <a:lstStyle/>
          <a:p>
            <a:pPr algn="just"/>
            <a:r>
              <a:rPr lang="en-US" altLang="zh-CN" sz="2200" dirty="0">
                <a:latin typeface="Calibri" panose="020F0502020204030204" pitchFamily="34" charset="0"/>
                <a:cs typeface="Calibri" panose="020F0502020204030204" pitchFamily="34" charset="0"/>
              </a:rPr>
              <a:t>Since      should on the ray </a:t>
            </a:r>
            <a:endParaRPr lang="zh-CN" altLang="en-US" sz="2200" dirty="0">
              <a:latin typeface="Calibri" panose="020F0502020204030204" pitchFamily="34" charset="0"/>
              <a:cs typeface="Calibri" panose="020F0502020204030204" pitchFamily="34" charset="0"/>
            </a:endParaRPr>
          </a:p>
        </p:txBody>
      </p:sp>
      <p:sp>
        <p:nvSpPr>
          <p:cNvPr id="37" name="右箭头 36"/>
          <p:cNvSpPr>
            <a:spLocks noChangeArrowheads="1"/>
          </p:cNvSpPr>
          <p:nvPr/>
        </p:nvSpPr>
        <p:spPr bwMode="auto">
          <a:xfrm rot="5400000">
            <a:off x="1524781" y="3154070"/>
            <a:ext cx="234975"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38" name="Object 12"/>
          <p:cNvGraphicFramePr>
            <a:graphicFrameLocks noChangeAspect="1"/>
          </p:cNvGraphicFramePr>
          <p:nvPr>
            <p:extLst>
              <p:ext uri="{D42A27DB-BD31-4B8C-83A1-F6EECF244321}">
                <p14:modId xmlns:p14="http://schemas.microsoft.com/office/powerpoint/2010/main" val="3742330751"/>
              </p:ext>
            </p:extLst>
          </p:nvPr>
        </p:nvGraphicFramePr>
        <p:xfrm>
          <a:off x="241300" y="3394075"/>
          <a:ext cx="3405188" cy="1330325"/>
        </p:xfrm>
        <a:graphic>
          <a:graphicData uri="http://schemas.openxmlformats.org/presentationml/2006/ole">
            <mc:AlternateContent xmlns:mc="http://schemas.openxmlformats.org/markup-compatibility/2006">
              <mc:Choice xmlns:v="urn:schemas-microsoft-com:vml" Requires="v">
                <p:oleObj spid="_x0000_s92505" name="Equation" r:id="rId7" imgW="1523880" imgH="596880" progId="Equation.DSMT4">
                  <p:embed/>
                </p:oleObj>
              </mc:Choice>
              <mc:Fallback>
                <p:oleObj name="Equation" r:id="rId7" imgW="1523880" imgH="596880" progId="Equation.DSMT4">
                  <p:embed/>
                  <p:pic>
                    <p:nvPicPr>
                      <p:cNvPr id="0" name=""/>
                      <p:cNvPicPr>
                        <a:picLocks noChangeAspect="1" noChangeArrowheads="1"/>
                      </p:cNvPicPr>
                      <p:nvPr/>
                    </p:nvPicPr>
                    <p:blipFill>
                      <a:blip r:embed="rId8"/>
                      <a:srcRect/>
                      <a:stretch>
                        <a:fillRect/>
                      </a:stretch>
                    </p:blipFill>
                    <p:spPr bwMode="auto">
                      <a:xfrm>
                        <a:off x="241300" y="3394075"/>
                        <a:ext cx="3405188"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 name="右箭头 38"/>
          <p:cNvSpPr>
            <a:spLocks noChangeArrowheads="1"/>
          </p:cNvSpPr>
          <p:nvPr/>
        </p:nvSpPr>
        <p:spPr bwMode="auto">
          <a:xfrm>
            <a:off x="3736712" y="4782416"/>
            <a:ext cx="381293"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41" name="文本框 40">
            <a:extLst>
              <a:ext uri="{FF2B5EF4-FFF2-40B4-BE49-F238E27FC236}">
                <a16:creationId xmlns:a16="http://schemas.microsoft.com/office/drawing/2014/main" id="{901FD1F0-FE6F-48AC-8CC5-270E0FA1840E}"/>
              </a:ext>
            </a:extLst>
          </p:cNvPr>
          <p:cNvSpPr txBox="1"/>
          <p:nvPr/>
        </p:nvSpPr>
        <p:spPr>
          <a:xfrm>
            <a:off x="4455842" y="4699842"/>
            <a:ext cx="2410474" cy="430887"/>
          </a:xfrm>
          <a:prstGeom prst="rect">
            <a:avLst/>
          </a:prstGeom>
          <a:noFill/>
        </p:spPr>
        <p:txBody>
          <a:bodyPr wrap="square" rtlCol="0">
            <a:spAutoFit/>
          </a:bodyPr>
          <a:lstStyle/>
          <a:p>
            <a:pPr algn="just"/>
            <a:r>
              <a:rPr lang="en-US" altLang="zh-CN" sz="2200" dirty="0">
                <a:latin typeface="Calibri" panose="020F0502020204030204" pitchFamily="34" charset="0"/>
                <a:cs typeface="Calibri" panose="020F0502020204030204" pitchFamily="34" charset="0"/>
              </a:rPr>
              <a:t>‘s direction is</a:t>
            </a:r>
            <a:endParaRPr lang="zh-CN" altLang="en-US" sz="2200" dirty="0">
              <a:latin typeface="Calibri" panose="020F0502020204030204" pitchFamily="34" charset="0"/>
              <a:cs typeface="Calibri" panose="020F0502020204030204" pitchFamily="34" charset="0"/>
            </a:endParaRPr>
          </a:p>
        </p:txBody>
      </p:sp>
      <p:graphicFrame>
        <p:nvGraphicFramePr>
          <p:cNvPr id="42" name="Object 12"/>
          <p:cNvGraphicFramePr>
            <a:graphicFrameLocks noChangeAspect="1"/>
          </p:cNvGraphicFramePr>
          <p:nvPr>
            <p:extLst>
              <p:ext uri="{D42A27DB-BD31-4B8C-83A1-F6EECF244321}">
                <p14:modId xmlns:p14="http://schemas.microsoft.com/office/powerpoint/2010/main" val="361796406"/>
              </p:ext>
            </p:extLst>
          </p:nvPr>
        </p:nvGraphicFramePr>
        <p:xfrm>
          <a:off x="6099607" y="4665374"/>
          <a:ext cx="2100262" cy="482600"/>
        </p:xfrm>
        <a:graphic>
          <a:graphicData uri="http://schemas.openxmlformats.org/presentationml/2006/ole">
            <mc:AlternateContent xmlns:mc="http://schemas.openxmlformats.org/markup-compatibility/2006">
              <mc:Choice xmlns:v="urn:schemas-microsoft-com:vml" Requires="v">
                <p:oleObj spid="_x0000_s92506" name="Equation" r:id="rId9" imgW="939600" imgH="215640" progId="Equation.DSMT4">
                  <p:embed/>
                </p:oleObj>
              </mc:Choice>
              <mc:Fallback>
                <p:oleObj name="Equation" r:id="rId9" imgW="939600" imgH="215640" progId="Equation.DSMT4">
                  <p:embed/>
                  <p:pic>
                    <p:nvPicPr>
                      <p:cNvPr id="0" name=""/>
                      <p:cNvPicPr>
                        <a:picLocks noChangeAspect="1" noChangeArrowheads="1"/>
                      </p:cNvPicPr>
                      <p:nvPr/>
                    </p:nvPicPr>
                    <p:blipFill>
                      <a:blip r:embed="rId10"/>
                      <a:srcRect/>
                      <a:stretch>
                        <a:fillRect/>
                      </a:stretch>
                    </p:blipFill>
                    <p:spPr bwMode="auto">
                      <a:xfrm>
                        <a:off x="6099607" y="4665374"/>
                        <a:ext cx="210026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 name="流程图: 数据 44"/>
          <p:cNvSpPr/>
          <p:nvPr/>
        </p:nvSpPr>
        <p:spPr bwMode="auto">
          <a:xfrm rot="16200000" flipV="1">
            <a:off x="8950175" y="2512756"/>
            <a:ext cx="1666377" cy="1415599"/>
          </a:xfrm>
          <a:prstGeom prst="flowChartInputOutput">
            <a:avLst/>
          </a:prstGeom>
          <a:noFill/>
          <a:ln w="1905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6" name="椭圆 45"/>
          <p:cNvSpPr/>
          <p:nvPr/>
        </p:nvSpPr>
        <p:spPr bwMode="auto">
          <a:xfrm>
            <a:off x="8610125" y="3256994"/>
            <a:ext cx="120912" cy="102632"/>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cxnSp>
        <p:nvCxnSpPr>
          <p:cNvPr id="47" name="直接连接符 46"/>
          <p:cNvCxnSpPr>
            <a:stCxn id="45" idx="3"/>
          </p:cNvCxnSpPr>
          <p:nvPr/>
        </p:nvCxnSpPr>
        <p:spPr bwMode="auto">
          <a:xfrm flipH="1" flipV="1">
            <a:off x="8709700" y="3311781"/>
            <a:ext cx="365864" cy="7541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a:off x="10120719" y="3606584"/>
            <a:ext cx="1458368" cy="289555"/>
          </a:xfrm>
          <a:prstGeom prst="line">
            <a:avLst/>
          </a:prstGeom>
          <a:solidFill>
            <a:schemeClr val="accent1"/>
          </a:solidFill>
          <a:ln w="19050" cap="flat" cmpd="sng" algn="ctr">
            <a:solidFill>
              <a:schemeClr val="tx1"/>
            </a:solidFill>
            <a:prstDash val="solid"/>
            <a:round/>
            <a:headEnd type="none" w="lg" len="lg"/>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0" name="Object 12"/>
          <p:cNvGraphicFramePr>
            <a:graphicFrameLocks noChangeAspect="1"/>
          </p:cNvGraphicFramePr>
          <p:nvPr>
            <p:extLst>
              <p:ext uri="{D42A27DB-BD31-4B8C-83A1-F6EECF244321}">
                <p14:modId xmlns:p14="http://schemas.microsoft.com/office/powerpoint/2010/main" val="4053224136"/>
              </p:ext>
            </p:extLst>
          </p:nvPr>
        </p:nvGraphicFramePr>
        <p:xfrm>
          <a:off x="11579087" y="3780554"/>
          <a:ext cx="254000" cy="254000"/>
        </p:xfrm>
        <a:graphic>
          <a:graphicData uri="http://schemas.openxmlformats.org/presentationml/2006/ole">
            <mc:AlternateContent xmlns:mc="http://schemas.openxmlformats.org/markup-compatibility/2006">
              <mc:Choice xmlns:v="urn:schemas-microsoft-com:vml" Requires="v">
                <p:oleObj spid="_x0000_s92507" name="Equation" r:id="rId11" imgW="114120" imgH="114120" progId="Equation.DSMT4">
                  <p:embed/>
                </p:oleObj>
              </mc:Choice>
              <mc:Fallback>
                <p:oleObj name="Equation" r:id="rId11" imgW="114120" imgH="114120" progId="Equation.DSMT4">
                  <p:embed/>
                  <p:pic>
                    <p:nvPicPr>
                      <p:cNvPr id="0" name=""/>
                      <p:cNvPicPr>
                        <a:picLocks noChangeAspect="1" noChangeArrowheads="1"/>
                      </p:cNvPicPr>
                      <p:nvPr/>
                    </p:nvPicPr>
                    <p:blipFill>
                      <a:blip r:embed="rId12"/>
                      <a:srcRect/>
                      <a:stretch>
                        <a:fillRect/>
                      </a:stretch>
                    </p:blipFill>
                    <p:spPr bwMode="auto">
                      <a:xfrm>
                        <a:off x="11579087" y="3780554"/>
                        <a:ext cx="254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1" name="直接连接符 50"/>
          <p:cNvCxnSpPr/>
          <p:nvPr/>
        </p:nvCxnSpPr>
        <p:spPr bwMode="auto">
          <a:xfrm flipH="1">
            <a:off x="8667276" y="3305210"/>
            <a:ext cx="5537" cy="825072"/>
          </a:xfrm>
          <a:prstGeom prst="line">
            <a:avLst/>
          </a:prstGeom>
          <a:solidFill>
            <a:schemeClr val="accent1"/>
          </a:solidFill>
          <a:ln w="19050" cap="flat" cmpd="sng" algn="ctr">
            <a:solidFill>
              <a:schemeClr val="tx1"/>
            </a:solidFill>
            <a:prstDash val="solid"/>
            <a:round/>
            <a:headEnd type="none" w="lg" len="lg"/>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4" name="Object 12"/>
          <p:cNvGraphicFramePr>
            <a:graphicFrameLocks noChangeAspect="1"/>
          </p:cNvGraphicFramePr>
          <p:nvPr>
            <p:extLst>
              <p:ext uri="{D42A27DB-BD31-4B8C-83A1-F6EECF244321}">
                <p14:modId xmlns:p14="http://schemas.microsoft.com/office/powerpoint/2010/main" val="4181805695"/>
              </p:ext>
            </p:extLst>
          </p:nvPr>
        </p:nvGraphicFramePr>
        <p:xfrm>
          <a:off x="8569325" y="4186238"/>
          <a:ext cx="280988" cy="338137"/>
        </p:xfrm>
        <a:graphic>
          <a:graphicData uri="http://schemas.openxmlformats.org/presentationml/2006/ole">
            <mc:AlternateContent xmlns:mc="http://schemas.openxmlformats.org/markup-compatibility/2006">
              <mc:Choice xmlns:v="urn:schemas-microsoft-com:vml" Requires="v">
                <p:oleObj spid="_x0000_s92508" name="Equation" r:id="rId13" imgW="126720" imgH="152280" progId="Equation.DSMT4">
                  <p:embed/>
                </p:oleObj>
              </mc:Choice>
              <mc:Fallback>
                <p:oleObj name="Equation" r:id="rId13" imgW="126720" imgH="152280" progId="Equation.DSMT4">
                  <p:embed/>
                  <p:pic>
                    <p:nvPicPr>
                      <p:cNvPr id="0" name=""/>
                      <p:cNvPicPr>
                        <a:picLocks noChangeAspect="1" noChangeArrowheads="1"/>
                      </p:cNvPicPr>
                      <p:nvPr/>
                    </p:nvPicPr>
                    <p:blipFill>
                      <a:blip r:embed="rId14"/>
                      <a:srcRect/>
                      <a:stretch>
                        <a:fillRect/>
                      </a:stretch>
                    </p:blipFill>
                    <p:spPr bwMode="auto">
                      <a:xfrm>
                        <a:off x="8569325" y="4186238"/>
                        <a:ext cx="2809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5" name="直接连接符 54"/>
          <p:cNvCxnSpPr/>
          <p:nvPr/>
        </p:nvCxnSpPr>
        <p:spPr bwMode="auto">
          <a:xfrm flipH="1">
            <a:off x="8189032" y="3280153"/>
            <a:ext cx="488554" cy="574009"/>
          </a:xfrm>
          <a:prstGeom prst="line">
            <a:avLst/>
          </a:prstGeom>
          <a:solidFill>
            <a:schemeClr val="accent1"/>
          </a:solidFill>
          <a:ln w="19050" cap="flat" cmpd="sng" algn="ctr">
            <a:solidFill>
              <a:schemeClr val="tx1"/>
            </a:solidFill>
            <a:prstDash val="solid"/>
            <a:round/>
            <a:headEnd type="none" w="lg" len="lg"/>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8" name="Object 12"/>
          <p:cNvGraphicFramePr>
            <a:graphicFrameLocks noChangeAspect="1"/>
          </p:cNvGraphicFramePr>
          <p:nvPr>
            <p:extLst>
              <p:ext uri="{D42A27DB-BD31-4B8C-83A1-F6EECF244321}">
                <p14:modId xmlns:p14="http://schemas.microsoft.com/office/powerpoint/2010/main" val="1589436507"/>
              </p:ext>
            </p:extLst>
          </p:nvPr>
        </p:nvGraphicFramePr>
        <p:xfrm>
          <a:off x="8010525" y="3821113"/>
          <a:ext cx="254000" cy="280987"/>
        </p:xfrm>
        <a:graphic>
          <a:graphicData uri="http://schemas.openxmlformats.org/presentationml/2006/ole">
            <mc:AlternateContent xmlns:mc="http://schemas.openxmlformats.org/markup-compatibility/2006">
              <mc:Choice xmlns:v="urn:schemas-microsoft-com:vml" Requires="v">
                <p:oleObj spid="_x0000_s92509" name="Equation" r:id="rId15" imgW="114120" imgH="126720" progId="Equation.DSMT4">
                  <p:embed/>
                </p:oleObj>
              </mc:Choice>
              <mc:Fallback>
                <p:oleObj name="Equation" r:id="rId15" imgW="114120" imgH="126720" progId="Equation.DSMT4">
                  <p:embed/>
                  <p:pic>
                    <p:nvPicPr>
                      <p:cNvPr id="0" name=""/>
                      <p:cNvPicPr>
                        <a:picLocks noChangeAspect="1" noChangeArrowheads="1"/>
                      </p:cNvPicPr>
                      <p:nvPr/>
                    </p:nvPicPr>
                    <p:blipFill>
                      <a:blip r:embed="rId16"/>
                      <a:srcRect/>
                      <a:stretch>
                        <a:fillRect/>
                      </a:stretch>
                    </p:blipFill>
                    <p:spPr bwMode="auto">
                      <a:xfrm>
                        <a:off x="8010525" y="3821113"/>
                        <a:ext cx="25400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9" name="直接连接符 58"/>
          <p:cNvCxnSpPr/>
          <p:nvPr/>
        </p:nvCxnSpPr>
        <p:spPr bwMode="auto">
          <a:xfrm flipH="1">
            <a:off x="8653716" y="3110948"/>
            <a:ext cx="390893" cy="18489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flipV="1">
            <a:off x="9537576" y="2229892"/>
            <a:ext cx="1514737" cy="672819"/>
          </a:xfrm>
          <a:prstGeom prst="line">
            <a:avLst/>
          </a:prstGeom>
          <a:solidFill>
            <a:schemeClr val="accent1"/>
          </a:solidFill>
          <a:ln w="19050" cap="flat" cmpd="sng" algn="ctr">
            <a:solidFill>
              <a:schemeClr val="tx1"/>
            </a:solidFill>
            <a:prstDash val="solid"/>
            <a:round/>
            <a:headEnd type="none" w="lg" len="lg"/>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椭圆 65"/>
          <p:cNvSpPr/>
          <p:nvPr/>
        </p:nvSpPr>
        <p:spPr bwMode="auto">
          <a:xfrm>
            <a:off x="9477120" y="2845917"/>
            <a:ext cx="120912" cy="102632"/>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cxnSp>
        <p:nvCxnSpPr>
          <p:cNvPr id="67" name="直接连接符 66"/>
          <p:cNvCxnSpPr>
            <a:stCxn id="66" idx="7"/>
          </p:cNvCxnSpPr>
          <p:nvPr/>
        </p:nvCxnSpPr>
        <p:spPr bwMode="auto">
          <a:xfrm flipH="1">
            <a:off x="9130667" y="2860947"/>
            <a:ext cx="449658" cy="198148"/>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70" name="Object 12"/>
          <p:cNvGraphicFramePr>
            <a:graphicFrameLocks noChangeAspect="1"/>
          </p:cNvGraphicFramePr>
          <p:nvPr>
            <p:extLst>
              <p:ext uri="{D42A27DB-BD31-4B8C-83A1-F6EECF244321}">
                <p14:modId xmlns:p14="http://schemas.microsoft.com/office/powerpoint/2010/main" val="602676690"/>
              </p:ext>
            </p:extLst>
          </p:nvPr>
        </p:nvGraphicFramePr>
        <p:xfrm>
          <a:off x="8357935" y="3017484"/>
          <a:ext cx="311150" cy="339725"/>
        </p:xfrm>
        <a:graphic>
          <a:graphicData uri="http://schemas.openxmlformats.org/presentationml/2006/ole">
            <mc:AlternateContent xmlns:mc="http://schemas.openxmlformats.org/markup-compatibility/2006">
              <mc:Choice xmlns:v="urn:schemas-microsoft-com:vml" Requires="v">
                <p:oleObj spid="_x0000_s92510" name="Equation" r:id="rId17" imgW="139680" imgH="152280" progId="Equation.DSMT4">
                  <p:embed/>
                </p:oleObj>
              </mc:Choice>
              <mc:Fallback>
                <p:oleObj name="Equation" r:id="rId17" imgW="139680" imgH="152280" progId="Equation.DSMT4">
                  <p:embed/>
                  <p:pic>
                    <p:nvPicPr>
                      <p:cNvPr id="0" name=""/>
                      <p:cNvPicPr>
                        <a:picLocks noChangeAspect="1" noChangeArrowheads="1"/>
                      </p:cNvPicPr>
                      <p:nvPr/>
                    </p:nvPicPr>
                    <p:blipFill>
                      <a:blip r:embed="rId18"/>
                      <a:srcRect/>
                      <a:stretch>
                        <a:fillRect/>
                      </a:stretch>
                    </p:blipFill>
                    <p:spPr bwMode="auto">
                      <a:xfrm>
                        <a:off x="8357935" y="3017484"/>
                        <a:ext cx="311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 name="文本框 70">
            <a:extLst>
              <a:ext uri="{FF2B5EF4-FFF2-40B4-BE49-F238E27FC236}">
                <a16:creationId xmlns:a16="http://schemas.microsoft.com/office/drawing/2014/main" id="{901FD1F0-FE6F-48AC-8CC5-270E0FA1840E}"/>
              </a:ext>
            </a:extLst>
          </p:cNvPr>
          <p:cNvSpPr txBox="1"/>
          <p:nvPr/>
        </p:nvSpPr>
        <p:spPr>
          <a:xfrm>
            <a:off x="9057389" y="3958708"/>
            <a:ext cx="1030831" cy="646331"/>
          </a:xfrm>
          <a:prstGeom prst="rect">
            <a:avLst/>
          </a:prstGeom>
          <a:noFill/>
        </p:spPr>
        <p:txBody>
          <a:bodyPr wrap="square" rtlCol="0">
            <a:spAutoFit/>
          </a:bodyPr>
          <a:lstStyle/>
          <a:p>
            <a:pPr algn="just"/>
            <a:r>
              <a:rPr lang="en-US" altLang="zh-CN" sz="1800" dirty="0">
                <a:latin typeface="Calibri" panose="020F0502020204030204" pitchFamily="34" charset="0"/>
                <a:cs typeface="Calibri" panose="020F0502020204030204" pitchFamily="34" charset="0"/>
              </a:rPr>
              <a:t>imaging </a:t>
            </a:r>
          </a:p>
          <a:p>
            <a:pPr algn="just"/>
            <a:r>
              <a:rPr lang="en-US" altLang="zh-CN" sz="1800" dirty="0">
                <a:latin typeface="Calibri" panose="020F0502020204030204" pitchFamily="34" charset="0"/>
                <a:cs typeface="Calibri" panose="020F0502020204030204" pitchFamily="34" charset="0"/>
              </a:rPr>
              <a:t>plane</a:t>
            </a:r>
            <a:endParaRPr lang="zh-CN" altLang="en-US" sz="1800" dirty="0">
              <a:latin typeface="Calibri" panose="020F0502020204030204" pitchFamily="34" charset="0"/>
              <a:cs typeface="Calibri" panose="020F0502020204030204" pitchFamily="34" charset="0"/>
            </a:endParaRPr>
          </a:p>
        </p:txBody>
      </p:sp>
      <p:graphicFrame>
        <p:nvGraphicFramePr>
          <p:cNvPr id="72" name="Object 12"/>
          <p:cNvGraphicFramePr>
            <a:graphicFrameLocks noChangeAspect="1"/>
          </p:cNvGraphicFramePr>
          <p:nvPr>
            <p:extLst>
              <p:ext uri="{D42A27DB-BD31-4B8C-83A1-F6EECF244321}">
                <p14:modId xmlns:p14="http://schemas.microsoft.com/office/powerpoint/2010/main" val="1066162950"/>
              </p:ext>
            </p:extLst>
          </p:nvPr>
        </p:nvGraphicFramePr>
        <p:xfrm>
          <a:off x="9519424" y="2911804"/>
          <a:ext cx="254000" cy="282575"/>
        </p:xfrm>
        <a:graphic>
          <a:graphicData uri="http://schemas.openxmlformats.org/presentationml/2006/ole">
            <mc:AlternateContent xmlns:mc="http://schemas.openxmlformats.org/markup-compatibility/2006">
              <mc:Choice xmlns:v="urn:schemas-microsoft-com:vml" Requires="v">
                <p:oleObj spid="_x0000_s92511" name="Equation" r:id="rId19" imgW="114120" imgH="126720" progId="Equation.DSMT4">
                  <p:embed/>
                </p:oleObj>
              </mc:Choice>
              <mc:Fallback>
                <p:oleObj name="Equation" r:id="rId19" imgW="114120" imgH="126720" progId="Equation.DSMT4">
                  <p:embed/>
                  <p:pic>
                    <p:nvPicPr>
                      <p:cNvPr id="0" name=""/>
                      <p:cNvPicPr>
                        <a:picLocks noChangeAspect="1" noChangeArrowheads="1"/>
                      </p:cNvPicPr>
                      <p:nvPr/>
                    </p:nvPicPr>
                    <p:blipFill>
                      <a:blip r:embed="rId20"/>
                      <a:srcRect/>
                      <a:stretch>
                        <a:fillRect/>
                      </a:stretch>
                    </p:blipFill>
                    <p:spPr bwMode="auto">
                      <a:xfrm>
                        <a:off x="9519424" y="2911804"/>
                        <a:ext cx="2540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 name="Object 12"/>
          <p:cNvGraphicFramePr>
            <a:graphicFrameLocks noChangeAspect="1"/>
          </p:cNvGraphicFramePr>
          <p:nvPr>
            <p:extLst>
              <p:ext uri="{D42A27DB-BD31-4B8C-83A1-F6EECF244321}">
                <p14:modId xmlns:p14="http://schemas.microsoft.com/office/powerpoint/2010/main" val="3375227931"/>
              </p:ext>
            </p:extLst>
          </p:nvPr>
        </p:nvGraphicFramePr>
        <p:xfrm>
          <a:off x="11052313" y="2072287"/>
          <a:ext cx="254000" cy="339725"/>
        </p:xfrm>
        <a:graphic>
          <a:graphicData uri="http://schemas.openxmlformats.org/presentationml/2006/ole">
            <mc:AlternateContent xmlns:mc="http://schemas.openxmlformats.org/markup-compatibility/2006">
              <mc:Choice xmlns:v="urn:schemas-microsoft-com:vml" Requires="v">
                <p:oleObj spid="_x0000_s92512" name="Equation" r:id="rId21" imgW="114120" imgH="152280" progId="Equation.DSMT4">
                  <p:embed/>
                </p:oleObj>
              </mc:Choice>
              <mc:Fallback>
                <p:oleObj name="Equation" r:id="rId21" imgW="114120" imgH="152280" progId="Equation.DSMT4">
                  <p:embed/>
                  <p:pic>
                    <p:nvPicPr>
                      <p:cNvPr id="0" name=""/>
                      <p:cNvPicPr>
                        <a:picLocks noChangeAspect="1" noChangeArrowheads="1"/>
                      </p:cNvPicPr>
                      <p:nvPr/>
                    </p:nvPicPr>
                    <p:blipFill>
                      <a:blip r:embed="rId22"/>
                      <a:srcRect/>
                      <a:stretch>
                        <a:fillRect/>
                      </a:stretch>
                    </p:blipFill>
                    <p:spPr bwMode="auto">
                      <a:xfrm>
                        <a:off x="11052313" y="2072287"/>
                        <a:ext cx="254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 name="Object 12"/>
          <p:cNvGraphicFramePr>
            <a:graphicFrameLocks noChangeAspect="1"/>
          </p:cNvGraphicFramePr>
          <p:nvPr>
            <p:extLst>
              <p:ext uri="{D42A27DB-BD31-4B8C-83A1-F6EECF244321}">
                <p14:modId xmlns:p14="http://schemas.microsoft.com/office/powerpoint/2010/main" val="3898452295"/>
              </p:ext>
            </p:extLst>
          </p:nvPr>
        </p:nvGraphicFramePr>
        <p:xfrm>
          <a:off x="10528300" y="2355850"/>
          <a:ext cx="795338" cy="850900"/>
        </p:xfrm>
        <a:graphic>
          <a:graphicData uri="http://schemas.openxmlformats.org/presentationml/2006/ole">
            <mc:AlternateContent xmlns:mc="http://schemas.openxmlformats.org/markup-compatibility/2006">
              <mc:Choice xmlns:v="urn:schemas-microsoft-com:vml" Requires="v">
                <p:oleObj spid="_x0000_s92513" name="Equation" r:id="rId23" imgW="355320" imgH="380880" progId="Equation.DSMT4">
                  <p:embed/>
                </p:oleObj>
              </mc:Choice>
              <mc:Fallback>
                <p:oleObj name="Equation" r:id="rId23" imgW="355320" imgH="380880" progId="Equation.DSMT4">
                  <p:embed/>
                  <p:pic>
                    <p:nvPicPr>
                      <p:cNvPr id="0" name=""/>
                      <p:cNvPicPr>
                        <a:picLocks noChangeAspect="1" noChangeArrowheads="1"/>
                      </p:cNvPicPr>
                      <p:nvPr/>
                    </p:nvPicPr>
                    <p:blipFill>
                      <a:blip r:embed="rId24"/>
                      <a:srcRect/>
                      <a:stretch>
                        <a:fillRect/>
                      </a:stretch>
                    </p:blipFill>
                    <p:spPr bwMode="auto">
                      <a:xfrm>
                        <a:off x="10528300" y="2355850"/>
                        <a:ext cx="7953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 name="椭圆 80"/>
          <p:cNvSpPr/>
          <p:nvPr/>
        </p:nvSpPr>
        <p:spPr bwMode="auto">
          <a:xfrm>
            <a:off x="10630127" y="2346008"/>
            <a:ext cx="120912" cy="102632"/>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49" name="Object 12"/>
          <p:cNvGraphicFramePr>
            <a:graphicFrameLocks noChangeAspect="1"/>
          </p:cNvGraphicFramePr>
          <p:nvPr>
            <p:extLst>
              <p:ext uri="{D42A27DB-BD31-4B8C-83A1-F6EECF244321}">
                <p14:modId xmlns:p14="http://schemas.microsoft.com/office/powerpoint/2010/main" val="2582023537"/>
              </p:ext>
            </p:extLst>
          </p:nvPr>
        </p:nvGraphicFramePr>
        <p:xfrm>
          <a:off x="3251633" y="4676351"/>
          <a:ext cx="482600" cy="427037"/>
        </p:xfrm>
        <a:graphic>
          <a:graphicData uri="http://schemas.openxmlformats.org/presentationml/2006/ole">
            <mc:AlternateContent xmlns:mc="http://schemas.openxmlformats.org/markup-compatibility/2006">
              <mc:Choice xmlns:v="urn:schemas-microsoft-com:vml" Requires="v">
                <p:oleObj spid="_x0000_s92514" name="Equation" r:id="rId25" imgW="215640" imgH="190440" progId="Equation.DSMT4">
                  <p:embed/>
                </p:oleObj>
              </mc:Choice>
              <mc:Fallback>
                <p:oleObj name="Equation" r:id="rId25" imgW="215640" imgH="190440" progId="Equation.DSMT4">
                  <p:embed/>
                  <p:pic>
                    <p:nvPicPr>
                      <p:cNvPr id="0" name=""/>
                      <p:cNvPicPr>
                        <a:picLocks noChangeAspect="1" noChangeArrowheads="1"/>
                      </p:cNvPicPr>
                      <p:nvPr/>
                    </p:nvPicPr>
                    <p:blipFill>
                      <a:blip r:embed="rId26"/>
                      <a:srcRect/>
                      <a:stretch>
                        <a:fillRect/>
                      </a:stretch>
                    </p:blipFill>
                    <p:spPr bwMode="auto">
                      <a:xfrm>
                        <a:off x="3251633" y="4676351"/>
                        <a:ext cx="482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2708152753"/>
              </p:ext>
            </p:extLst>
          </p:nvPr>
        </p:nvGraphicFramePr>
        <p:xfrm>
          <a:off x="891295" y="4686175"/>
          <a:ext cx="341313" cy="423863"/>
        </p:xfrm>
        <a:graphic>
          <a:graphicData uri="http://schemas.openxmlformats.org/presentationml/2006/ole">
            <mc:AlternateContent xmlns:mc="http://schemas.openxmlformats.org/markup-compatibility/2006">
              <mc:Choice xmlns:v="urn:schemas-microsoft-com:vml" Requires="v">
                <p:oleObj spid="_x0000_s92515" name="Equation" r:id="rId27" imgW="152280" imgH="190440" progId="Equation.DSMT4">
                  <p:embed/>
                </p:oleObj>
              </mc:Choice>
              <mc:Fallback>
                <p:oleObj name="Equation" r:id="rId27" imgW="152280" imgH="190440" progId="Equation.DSMT4">
                  <p:embed/>
                  <p:pic>
                    <p:nvPicPr>
                      <p:cNvPr id="0" name=""/>
                      <p:cNvPicPr>
                        <a:picLocks noChangeAspect="1" noChangeArrowheads="1"/>
                      </p:cNvPicPr>
                      <p:nvPr/>
                    </p:nvPicPr>
                    <p:blipFill>
                      <a:blip r:embed="rId28"/>
                      <a:srcRect/>
                      <a:stretch>
                        <a:fillRect/>
                      </a:stretch>
                    </p:blipFill>
                    <p:spPr bwMode="auto">
                      <a:xfrm>
                        <a:off x="891295" y="4686175"/>
                        <a:ext cx="3413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 name="Object 12"/>
          <p:cNvGraphicFramePr>
            <a:graphicFrameLocks noChangeAspect="1"/>
          </p:cNvGraphicFramePr>
          <p:nvPr>
            <p:extLst>
              <p:ext uri="{D42A27DB-BD31-4B8C-83A1-F6EECF244321}">
                <p14:modId xmlns:p14="http://schemas.microsoft.com/office/powerpoint/2010/main" val="1736810187"/>
              </p:ext>
            </p:extLst>
          </p:nvPr>
        </p:nvGraphicFramePr>
        <p:xfrm>
          <a:off x="4113787" y="4680807"/>
          <a:ext cx="482600" cy="427037"/>
        </p:xfrm>
        <a:graphic>
          <a:graphicData uri="http://schemas.openxmlformats.org/presentationml/2006/ole">
            <mc:AlternateContent xmlns:mc="http://schemas.openxmlformats.org/markup-compatibility/2006">
              <mc:Choice xmlns:v="urn:schemas-microsoft-com:vml" Requires="v">
                <p:oleObj spid="_x0000_s92516" name="Equation" r:id="rId29" imgW="215640" imgH="190440" progId="Equation.DSMT4">
                  <p:embed/>
                </p:oleObj>
              </mc:Choice>
              <mc:Fallback>
                <p:oleObj name="Equation" r:id="rId29" imgW="215640" imgH="190440" progId="Equation.DSMT4">
                  <p:embed/>
                  <p:pic>
                    <p:nvPicPr>
                      <p:cNvPr id="0" name=""/>
                      <p:cNvPicPr>
                        <a:picLocks noChangeAspect="1" noChangeArrowheads="1"/>
                      </p:cNvPicPr>
                      <p:nvPr/>
                    </p:nvPicPr>
                    <p:blipFill>
                      <a:blip r:embed="rId26"/>
                      <a:srcRect/>
                      <a:stretch>
                        <a:fillRect/>
                      </a:stretch>
                    </p:blipFill>
                    <p:spPr bwMode="auto">
                      <a:xfrm>
                        <a:off x="4113787" y="4680807"/>
                        <a:ext cx="482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 name="文本框 55">
            <a:extLst>
              <a:ext uri="{FF2B5EF4-FFF2-40B4-BE49-F238E27FC236}">
                <a16:creationId xmlns:a16="http://schemas.microsoft.com/office/drawing/2014/main" id="{901FD1F0-FE6F-48AC-8CC5-270E0FA1840E}"/>
              </a:ext>
            </a:extLst>
          </p:cNvPr>
          <p:cNvSpPr txBox="1"/>
          <p:nvPr/>
        </p:nvSpPr>
        <p:spPr>
          <a:xfrm>
            <a:off x="181586" y="5303328"/>
            <a:ext cx="10943067" cy="430887"/>
          </a:xfrm>
          <a:prstGeom prst="rect">
            <a:avLst/>
          </a:prstGeom>
          <a:noFill/>
        </p:spPr>
        <p:txBody>
          <a:bodyPr wrap="square" rtlCol="0">
            <a:spAutoFit/>
          </a:bodyPr>
          <a:lstStyle/>
          <a:p>
            <a:pPr algn="just"/>
            <a:r>
              <a:rPr lang="en-US" altLang="zh-CN" sz="2200" dirty="0">
                <a:latin typeface="Calibri" panose="020F0502020204030204" pitchFamily="34" charset="0"/>
                <a:cs typeface="Calibri" panose="020F0502020204030204" pitchFamily="34" charset="0"/>
              </a:rPr>
              <a:t>Actually, any                                                 can represent the direction of </a:t>
            </a:r>
            <a:r>
              <a:rPr lang="en-US" altLang="zh-CN" sz="2200" b="1" dirty="0">
                <a:cs typeface="Times New Roman" panose="02020603050405020304" pitchFamily="18" charset="0"/>
              </a:rPr>
              <a:t>d</a:t>
            </a:r>
            <a:r>
              <a:rPr lang="en-US" altLang="zh-CN" sz="2200" dirty="0">
                <a:latin typeface="Calibri" panose="020F0502020204030204" pitchFamily="34" charset="0"/>
                <a:cs typeface="Calibri" panose="020F0502020204030204" pitchFamily="34" charset="0"/>
              </a:rPr>
              <a:t> </a:t>
            </a:r>
            <a:endParaRPr lang="zh-CN" altLang="en-US" sz="2200" dirty="0">
              <a:latin typeface="Calibri" panose="020F0502020204030204" pitchFamily="34" charset="0"/>
              <a:cs typeface="Calibri" panose="020F0502020204030204" pitchFamily="34" charset="0"/>
            </a:endParaRPr>
          </a:p>
        </p:txBody>
      </p:sp>
      <p:graphicFrame>
        <p:nvGraphicFramePr>
          <p:cNvPr id="57" name="Object 12"/>
          <p:cNvGraphicFramePr>
            <a:graphicFrameLocks noChangeAspect="1"/>
          </p:cNvGraphicFramePr>
          <p:nvPr>
            <p:extLst>
              <p:ext uri="{D42A27DB-BD31-4B8C-83A1-F6EECF244321}">
                <p14:modId xmlns:p14="http://schemas.microsoft.com/office/powerpoint/2010/main" val="3045988890"/>
              </p:ext>
            </p:extLst>
          </p:nvPr>
        </p:nvGraphicFramePr>
        <p:xfrm>
          <a:off x="1777566" y="5308600"/>
          <a:ext cx="2954337" cy="455613"/>
        </p:xfrm>
        <a:graphic>
          <a:graphicData uri="http://schemas.openxmlformats.org/presentationml/2006/ole">
            <mc:AlternateContent xmlns:mc="http://schemas.openxmlformats.org/markup-compatibility/2006">
              <mc:Choice xmlns:v="urn:schemas-microsoft-com:vml" Requires="v">
                <p:oleObj spid="_x0000_s92517" name="Equation" r:id="rId30" imgW="1320480" imgH="203040" progId="Equation.DSMT4">
                  <p:embed/>
                </p:oleObj>
              </mc:Choice>
              <mc:Fallback>
                <p:oleObj name="Equation" r:id="rId30" imgW="1320480" imgH="203040" progId="Equation.DSMT4">
                  <p:embed/>
                  <p:pic>
                    <p:nvPicPr>
                      <p:cNvPr id="0" name=""/>
                      <p:cNvPicPr>
                        <a:picLocks noChangeAspect="1" noChangeArrowheads="1"/>
                      </p:cNvPicPr>
                      <p:nvPr/>
                    </p:nvPicPr>
                    <p:blipFill>
                      <a:blip r:embed="rId31"/>
                      <a:srcRect/>
                      <a:stretch>
                        <a:fillRect/>
                      </a:stretch>
                    </p:blipFill>
                    <p:spPr bwMode="auto">
                      <a:xfrm>
                        <a:off x="1777566" y="5308600"/>
                        <a:ext cx="2954337"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 name="右箭头 59"/>
          <p:cNvSpPr>
            <a:spLocks noChangeArrowheads="1"/>
          </p:cNvSpPr>
          <p:nvPr/>
        </p:nvSpPr>
        <p:spPr bwMode="auto">
          <a:xfrm rot="5400000">
            <a:off x="5749169" y="5659667"/>
            <a:ext cx="251199" cy="264025"/>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61" name="文本框 60">
            <a:extLst>
              <a:ext uri="{FF2B5EF4-FFF2-40B4-BE49-F238E27FC236}">
                <a16:creationId xmlns:a16="http://schemas.microsoft.com/office/drawing/2014/main" id="{901FD1F0-FE6F-48AC-8CC5-270E0FA1840E}"/>
              </a:ext>
            </a:extLst>
          </p:cNvPr>
          <p:cNvSpPr txBox="1"/>
          <p:nvPr/>
        </p:nvSpPr>
        <p:spPr>
          <a:xfrm>
            <a:off x="2485761" y="5840967"/>
            <a:ext cx="6778014" cy="430887"/>
          </a:xfrm>
          <a:prstGeom prst="rect">
            <a:avLst/>
          </a:prstGeom>
          <a:noFill/>
        </p:spPr>
        <p:txBody>
          <a:bodyPr wrap="square" rtlCol="0">
            <a:spAutoFit/>
          </a:bodyPr>
          <a:lstStyle/>
          <a:p>
            <a:pPr algn="just"/>
            <a:r>
              <a:rPr lang="en-US" altLang="zh-CN" sz="2200" b="1" dirty="0">
                <a:cs typeface="Times New Roman" panose="02020603050405020304" pitchFamily="18" charset="0"/>
              </a:rPr>
              <a:t>u</a:t>
            </a:r>
            <a:r>
              <a:rPr lang="en-US" altLang="zh-CN" sz="2200" dirty="0">
                <a:latin typeface="Calibri" panose="020F0502020204030204" pitchFamily="34" charset="0"/>
                <a:cs typeface="Calibri" panose="020F0502020204030204" pitchFamily="34" charset="0"/>
              </a:rPr>
              <a:t> actually does not need to be normalized homogeneous</a:t>
            </a:r>
            <a:endParaRPr lang="zh-CN" alt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3797261"/>
      </p:ext>
    </p:extLst>
  </p:cSld>
  <p:clrMapOvr>
    <a:masterClrMapping/>
  </p:clrMapOvr>
  <p:transition advTm="12526"/>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18" name="文本框 17">
            <a:extLst>
              <a:ext uri="{FF2B5EF4-FFF2-40B4-BE49-F238E27FC236}">
                <a16:creationId xmlns:a16="http://schemas.microsoft.com/office/drawing/2014/main" id="{901FD1F0-FE6F-48AC-8CC5-270E0FA1840E}"/>
              </a:ext>
            </a:extLst>
          </p:cNvPr>
          <p:cNvSpPr txBox="1"/>
          <p:nvPr/>
        </p:nvSpPr>
        <p:spPr>
          <a:xfrm>
            <a:off x="435148" y="925315"/>
            <a:ext cx="6360100" cy="1938992"/>
          </a:xfrm>
          <a:prstGeom prst="rect">
            <a:avLst/>
          </a:prstGeom>
          <a:noFill/>
        </p:spPr>
        <p:txBody>
          <a:bodyPr wrap="square" rtlCol="0">
            <a:spAutoFit/>
          </a:bodyPr>
          <a:lstStyle/>
          <a:p>
            <a:pPr algn="just"/>
            <a:r>
              <a:rPr lang="en-US" altLang="zh-CN" b="1" dirty="0">
                <a:latin typeface="Calibri" panose="020F0502020204030204" pitchFamily="34" charset="0"/>
                <a:cs typeface="Calibri" panose="020F0502020204030204" pitchFamily="34" charset="0"/>
              </a:rPr>
              <a:t>Result 2: </a:t>
            </a:r>
            <a:r>
              <a:rPr lang="en-US" altLang="zh-CN" dirty="0">
                <a:latin typeface="Calibri" panose="020F0502020204030204" pitchFamily="34" charset="0"/>
                <a:cs typeface="Calibri" panose="020F0502020204030204" pitchFamily="34" charset="0"/>
              </a:rPr>
              <a:t>In the camera coordinate system, the angle between two rays, pointing from </a:t>
            </a:r>
            <a:r>
              <a:rPr lang="en-US" altLang="zh-CN" i="1" dirty="0">
                <a:cs typeface="Times New Roman" panose="02020603050405020304" pitchFamily="18" charset="0"/>
              </a:rPr>
              <a:t>O</a:t>
            </a:r>
            <a:r>
              <a:rPr lang="en-US" altLang="zh-CN" dirty="0">
                <a:latin typeface="Calibri" panose="020F0502020204030204" pitchFamily="34" charset="0"/>
                <a:cs typeface="Calibri" panose="020F0502020204030204" pitchFamily="34" charset="0"/>
              </a:rPr>
              <a:t> to </a:t>
            </a:r>
            <a:r>
              <a:rPr lang="en-US" altLang="zh-CN" b="1" dirty="0">
                <a:cs typeface="Times New Roman" panose="02020603050405020304" pitchFamily="18" charset="0"/>
              </a:rPr>
              <a:t>x</a:t>
            </a:r>
            <a:r>
              <a:rPr lang="en-US" altLang="zh-CN" baseline="-25000" dirty="0">
                <a:cs typeface="Times New Roman" panose="02020603050405020304" pitchFamily="18" charset="0"/>
              </a:rPr>
              <a:t>1</a:t>
            </a:r>
            <a:r>
              <a:rPr lang="en-US" altLang="zh-CN" dirty="0">
                <a:latin typeface="Calibri" panose="020F0502020204030204" pitchFamily="34" charset="0"/>
                <a:cs typeface="Calibri" panose="020F0502020204030204" pitchFamily="34" charset="0"/>
              </a:rPr>
              <a:t> and </a:t>
            </a:r>
            <a:r>
              <a:rPr lang="en-US" altLang="zh-CN" b="1" dirty="0">
                <a:cs typeface="Times New Roman" panose="02020603050405020304" pitchFamily="18" charset="0"/>
              </a:rPr>
              <a:t>x</a:t>
            </a:r>
            <a:r>
              <a:rPr lang="en-US" altLang="zh-CN" baseline="-25000" dirty="0">
                <a:cs typeface="Times New Roman" panose="02020603050405020304" pitchFamily="18" charset="0"/>
              </a:rPr>
              <a:t>2</a:t>
            </a:r>
            <a:r>
              <a:rPr lang="en-US" altLang="zh-CN" dirty="0">
                <a:latin typeface="Calibri" panose="020F0502020204030204" pitchFamily="34" charset="0"/>
                <a:cs typeface="Calibri" panose="020F0502020204030204" pitchFamily="34" charset="0"/>
              </a:rPr>
              <a:t> (</a:t>
            </a:r>
            <a:r>
              <a:rPr lang="en-US" altLang="zh-CN" b="1" dirty="0">
                <a:cs typeface="Times New Roman" panose="02020603050405020304" pitchFamily="18" charset="0"/>
              </a:rPr>
              <a:t>x</a:t>
            </a:r>
            <a:r>
              <a:rPr lang="en-US" altLang="zh-CN" baseline="-25000" dirty="0">
                <a:cs typeface="Times New Roman" panose="02020603050405020304" pitchFamily="18" charset="0"/>
              </a:rPr>
              <a:t>1</a:t>
            </a:r>
            <a:r>
              <a:rPr lang="en-US" altLang="zh-CN" dirty="0">
                <a:latin typeface="Calibri" panose="020F0502020204030204" pitchFamily="34" charset="0"/>
                <a:cs typeface="Calibri" panose="020F0502020204030204" pitchFamily="34" charset="0"/>
              </a:rPr>
              <a:t> and </a:t>
            </a:r>
            <a:r>
              <a:rPr lang="en-US" altLang="zh-CN" b="1" dirty="0">
                <a:cs typeface="Times New Roman" panose="02020603050405020304" pitchFamily="18" charset="0"/>
              </a:rPr>
              <a:t>x</a:t>
            </a:r>
            <a:r>
              <a:rPr lang="en-US" altLang="zh-CN" baseline="-25000" dirty="0">
                <a:cs typeface="Times New Roman" panose="02020603050405020304" pitchFamily="18" charset="0"/>
              </a:rPr>
              <a:t>2 </a:t>
            </a:r>
            <a:r>
              <a:rPr lang="en-US" altLang="zh-CN" dirty="0">
                <a:latin typeface="Calibri" panose="020F0502020204030204" pitchFamily="34" charset="0"/>
                <a:cs typeface="Calibri" panose="020F0502020204030204" pitchFamily="34" charset="0"/>
              </a:rPr>
              <a:t>are the homogeneous coordinates of two pixels on the imaging plane), respectively, is determined as,</a:t>
            </a:r>
            <a:endParaRPr lang="zh-CN" altLang="en-US" dirty="0">
              <a:latin typeface="Calibri" panose="020F0502020204030204" pitchFamily="34" charset="0"/>
              <a:cs typeface="Calibri" panose="020F0502020204030204" pitchFamily="34" charset="0"/>
            </a:endParaRPr>
          </a:p>
        </p:txBody>
      </p:sp>
      <p:graphicFrame>
        <p:nvGraphicFramePr>
          <p:cNvPr id="19" name="Object 12"/>
          <p:cNvGraphicFramePr>
            <a:graphicFrameLocks noChangeAspect="1"/>
          </p:cNvGraphicFramePr>
          <p:nvPr>
            <p:extLst>
              <p:ext uri="{D42A27DB-BD31-4B8C-83A1-F6EECF244321}">
                <p14:modId xmlns:p14="http://schemas.microsoft.com/office/powerpoint/2010/main" val="2508037455"/>
              </p:ext>
            </p:extLst>
          </p:nvPr>
        </p:nvGraphicFramePr>
        <p:xfrm>
          <a:off x="1229202" y="2997240"/>
          <a:ext cx="4732337" cy="2995612"/>
        </p:xfrm>
        <a:graphic>
          <a:graphicData uri="http://schemas.openxmlformats.org/presentationml/2006/ole">
            <mc:AlternateContent xmlns:mc="http://schemas.openxmlformats.org/markup-compatibility/2006">
              <mc:Choice xmlns:v="urn:schemas-microsoft-com:vml" Requires="v">
                <p:oleObj spid="_x0000_s73435" name="Equation" r:id="rId3" imgW="2120760" imgH="1346040" progId="Equation.DSMT4">
                  <p:embed/>
                </p:oleObj>
              </mc:Choice>
              <mc:Fallback>
                <p:oleObj name="Equation" r:id="rId3" imgW="2120760" imgH="1346040" progId="Equation.DSMT4">
                  <p:embed/>
                  <p:pic>
                    <p:nvPicPr>
                      <p:cNvPr id="0" name=""/>
                      <p:cNvPicPr>
                        <a:picLocks noChangeAspect="1" noChangeArrowheads="1"/>
                      </p:cNvPicPr>
                      <p:nvPr/>
                    </p:nvPicPr>
                    <p:blipFill>
                      <a:blip r:embed="rId4"/>
                      <a:srcRect/>
                      <a:stretch>
                        <a:fillRect/>
                      </a:stretch>
                    </p:blipFill>
                    <p:spPr bwMode="auto">
                      <a:xfrm>
                        <a:off x="1229202" y="2997240"/>
                        <a:ext cx="4732337"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矩形 25"/>
          <p:cNvSpPr/>
          <p:nvPr/>
        </p:nvSpPr>
        <p:spPr bwMode="auto">
          <a:xfrm>
            <a:off x="356181" y="884626"/>
            <a:ext cx="6439067" cy="5442825"/>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sp>
        <p:nvSpPr>
          <p:cNvPr id="45" name="流程图: 数据 44"/>
          <p:cNvSpPr/>
          <p:nvPr/>
        </p:nvSpPr>
        <p:spPr bwMode="auto">
          <a:xfrm rot="16200000" flipV="1">
            <a:off x="8188174" y="1401132"/>
            <a:ext cx="1666377" cy="1415599"/>
          </a:xfrm>
          <a:prstGeom prst="flowChartInputOutput">
            <a:avLst/>
          </a:prstGeom>
          <a:noFill/>
          <a:ln w="1905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46" name="椭圆 45"/>
          <p:cNvSpPr/>
          <p:nvPr/>
        </p:nvSpPr>
        <p:spPr bwMode="auto">
          <a:xfrm>
            <a:off x="7848124" y="2145370"/>
            <a:ext cx="120912" cy="102632"/>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cxnSp>
        <p:nvCxnSpPr>
          <p:cNvPr id="47" name="直接连接符 46"/>
          <p:cNvCxnSpPr>
            <a:stCxn id="45" idx="3"/>
          </p:cNvCxnSpPr>
          <p:nvPr/>
        </p:nvCxnSpPr>
        <p:spPr bwMode="auto">
          <a:xfrm flipH="1" flipV="1">
            <a:off x="7947699" y="2200157"/>
            <a:ext cx="365864" cy="7541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a:off x="9358718" y="2494960"/>
            <a:ext cx="1458368" cy="289555"/>
          </a:xfrm>
          <a:prstGeom prst="line">
            <a:avLst/>
          </a:prstGeom>
          <a:solidFill>
            <a:schemeClr val="accent1"/>
          </a:solidFill>
          <a:ln w="19050" cap="flat" cmpd="sng" algn="ctr">
            <a:solidFill>
              <a:schemeClr val="tx1"/>
            </a:solidFill>
            <a:prstDash val="solid"/>
            <a:round/>
            <a:headEnd type="none" w="lg" len="lg"/>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p:nvPr/>
        </p:nvCxnSpPr>
        <p:spPr bwMode="auto">
          <a:xfrm flipH="1">
            <a:off x="7891715" y="1999324"/>
            <a:ext cx="390893" cy="18489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flipV="1">
            <a:off x="8775575" y="1118268"/>
            <a:ext cx="1514737" cy="672819"/>
          </a:xfrm>
          <a:prstGeom prst="line">
            <a:avLst/>
          </a:prstGeom>
          <a:solidFill>
            <a:schemeClr val="accent1"/>
          </a:solidFill>
          <a:ln w="19050" cap="flat" cmpd="sng" algn="ctr">
            <a:solidFill>
              <a:schemeClr val="tx1"/>
            </a:solidFill>
            <a:prstDash val="solid"/>
            <a:round/>
            <a:headEnd type="none" w="lg" len="lg"/>
            <a:tailEnd type="stealth"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椭圆 65"/>
          <p:cNvSpPr/>
          <p:nvPr/>
        </p:nvSpPr>
        <p:spPr bwMode="auto">
          <a:xfrm>
            <a:off x="8715119" y="1734293"/>
            <a:ext cx="120912" cy="102632"/>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aphicFrame>
        <p:nvGraphicFramePr>
          <p:cNvPr id="70" name="Object 12"/>
          <p:cNvGraphicFramePr>
            <a:graphicFrameLocks noChangeAspect="1"/>
          </p:cNvGraphicFramePr>
          <p:nvPr>
            <p:extLst>
              <p:ext uri="{D42A27DB-BD31-4B8C-83A1-F6EECF244321}">
                <p14:modId xmlns:p14="http://schemas.microsoft.com/office/powerpoint/2010/main" val="1879745354"/>
              </p:ext>
            </p:extLst>
          </p:nvPr>
        </p:nvGraphicFramePr>
        <p:xfrm>
          <a:off x="7595934" y="1905860"/>
          <a:ext cx="311150" cy="339725"/>
        </p:xfrm>
        <a:graphic>
          <a:graphicData uri="http://schemas.openxmlformats.org/presentationml/2006/ole">
            <mc:AlternateContent xmlns:mc="http://schemas.openxmlformats.org/markup-compatibility/2006">
              <mc:Choice xmlns:v="urn:schemas-microsoft-com:vml" Requires="v">
                <p:oleObj spid="_x0000_s73436" name="Equation" r:id="rId5" imgW="139680" imgH="152280" progId="Equation.DSMT4">
                  <p:embed/>
                </p:oleObj>
              </mc:Choice>
              <mc:Fallback>
                <p:oleObj name="Equation" r:id="rId5" imgW="139680" imgH="152280" progId="Equation.DSMT4">
                  <p:embed/>
                  <p:pic>
                    <p:nvPicPr>
                      <p:cNvPr id="0" name=""/>
                      <p:cNvPicPr>
                        <a:picLocks noChangeAspect="1" noChangeArrowheads="1"/>
                      </p:cNvPicPr>
                      <p:nvPr/>
                    </p:nvPicPr>
                    <p:blipFill>
                      <a:blip r:embed="rId6"/>
                      <a:srcRect/>
                      <a:stretch>
                        <a:fillRect/>
                      </a:stretch>
                    </p:blipFill>
                    <p:spPr bwMode="auto">
                      <a:xfrm>
                        <a:off x="7595934" y="1905860"/>
                        <a:ext cx="311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 name="文本框 70">
            <a:extLst>
              <a:ext uri="{FF2B5EF4-FFF2-40B4-BE49-F238E27FC236}">
                <a16:creationId xmlns:a16="http://schemas.microsoft.com/office/drawing/2014/main" id="{901FD1F0-FE6F-48AC-8CC5-270E0FA1840E}"/>
              </a:ext>
            </a:extLst>
          </p:cNvPr>
          <p:cNvSpPr txBox="1"/>
          <p:nvPr/>
        </p:nvSpPr>
        <p:spPr>
          <a:xfrm>
            <a:off x="8295388" y="2847084"/>
            <a:ext cx="1030831" cy="646331"/>
          </a:xfrm>
          <a:prstGeom prst="rect">
            <a:avLst/>
          </a:prstGeom>
          <a:noFill/>
        </p:spPr>
        <p:txBody>
          <a:bodyPr wrap="square" rtlCol="0">
            <a:spAutoFit/>
          </a:bodyPr>
          <a:lstStyle/>
          <a:p>
            <a:pPr algn="just"/>
            <a:r>
              <a:rPr lang="en-US" altLang="zh-CN" sz="1800" dirty="0">
                <a:latin typeface="Calibri" panose="020F0502020204030204" pitchFamily="34" charset="0"/>
                <a:cs typeface="Calibri" panose="020F0502020204030204" pitchFamily="34" charset="0"/>
              </a:rPr>
              <a:t>imaging </a:t>
            </a:r>
          </a:p>
          <a:p>
            <a:pPr algn="just"/>
            <a:r>
              <a:rPr lang="en-US" altLang="zh-CN" sz="1800" dirty="0">
                <a:latin typeface="Calibri" panose="020F0502020204030204" pitchFamily="34" charset="0"/>
                <a:cs typeface="Calibri" panose="020F0502020204030204" pitchFamily="34" charset="0"/>
              </a:rPr>
              <a:t>plane</a:t>
            </a:r>
            <a:endParaRPr lang="zh-CN" altLang="en-US" sz="1800" dirty="0">
              <a:latin typeface="Calibri" panose="020F0502020204030204" pitchFamily="34" charset="0"/>
              <a:cs typeface="Calibri" panose="020F0502020204030204" pitchFamily="34" charset="0"/>
            </a:endParaRPr>
          </a:p>
        </p:txBody>
      </p:sp>
      <p:graphicFrame>
        <p:nvGraphicFramePr>
          <p:cNvPr id="78" name="Object 12"/>
          <p:cNvGraphicFramePr>
            <a:graphicFrameLocks noChangeAspect="1"/>
          </p:cNvGraphicFramePr>
          <p:nvPr>
            <p:extLst>
              <p:ext uri="{D42A27DB-BD31-4B8C-83A1-F6EECF244321}">
                <p14:modId xmlns:p14="http://schemas.microsoft.com/office/powerpoint/2010/main" val="707698787"/>
              </p:ext>
            </p:extLst>
          </p:nvPr>
        </p:nvGraphicFramePr>
        <p:xfrm>
          <a:off x="10248900" y="917575"/>
          <a:ext cx="338138" cy="425450"/>
        </p:xfrm>
        <a:graphic>
          <a:graphicData uri="http://schemas.openxmlformats.org/presentationml/2006/ole">
            <mc:AlternateContent xmlns:mc="http://schemas.openxmlformats.org/markup-compatibility/2006">
              <mc:Choice xmlns:v="urn:schemas-microsoft-com:vml" Requires="v">
                <p:oleObj spid="_x0000_s73437" name="Equation" r:id="rId7" imgW="152280" imgH="190440" progId="Equation.DSMT4">
                  <p:embed/>
                </p:oleObj>
              </mc:Choice>
              <mc:Fallback>
                <p:oleObj name="Equation" r:id="rId7" imgW="152280" imgH="190440" progId="Equation.DSMT4">
                  <p:embed/>
                  <p:pic>
                    <p:nvPicPr>
                      <p:cNvPr id="0" name=""/>
                      <p:cNvPicPr>
                        <a:picLocks noChangeAspect="1" noChangeArrowheads="1"/>
                      </p:cNvPicPr>
                      <p:nvPr/>
                    </p:nvPicPr>
                    <p:blipFill>
                      <a:blip r:embed="rId8"/>
                      <a:srcRect/>
                      <a:stretch>
                        <a:fillRect/>
                      </a:stretch>
                    </p:blipFill>
                    <p:spPr bwMode="auto">
                      <a:xfrm>
                        <a:off x="10248900" y="917575"/>
                        <a:ext cx="3381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8774954" y="1599748"/>
            <a:ext cx="441146" cy="461665"/>
          </a:xfrm>
          <a:prstGeom prst="rect">
            <a:avLst/>
          </a:prstGeom>
        </p:spPr>
        <p:txBody>
          <a:bodyPr wrap="none">
            <a:spAutoFit/>
          </a:bodyPr>
          <a:lstStyle/>
          <a:p>
            <a:r>
              <a:rPr lang="en-US" altLang="zh-CN" b="1" dirty="0">
                <a:cs typeface="Times New Roman" panose="02020603050405020304" pitchFamily="18" charset="0"/>
              </a:rPr>
              <a:t>x</a:t>
            </a:r>
            <a:r>
              <a:rPr lang="en-US" altLang="zh-CN" baseline="-25000" dirty="0">
                <a:cs typeface="Times New Roman" panose="02020603050405020304" pitchFamily="18" charset="0"/>
              </a:rPr>
              <a:t>1</a:t>
            </a:r>
            <a:endParaRPr lang="zh-CN" altLang="en-US" dirty="0"/>
          </a:p>
        </p:txBody>
      </p:sp>
      <p:sp>
        <p:nvSpPr>
          <p:cNvPr id="49" name="椭圆 48"/>
          <p:cNvSpPr/>
          <p:nvPr/>
        </p:nvSpPr>
        <p:spPr bwMode="auto">
          <a:xfrm>
            <a:off x="9261966" y="2424577"/>
            <a:ext cx="120912" cy="102632"/>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52" name="矩形 51"/>
          <p:cNvSpPr/>
          <p:nvPr/>
        </p:nvSpPr>
        <p:spPr>
          <a:xfrm>
            <a:off x="8900914" y="2218888"/>
            <a:ext cx="441146" cy="461665"/>
          </a:xfrm>
          <a:prstGeom prst="rect">
            <a:avLst/>
          </a:prstGeom>
        </p:spPr>
        <p:txBody>
          <a:bodyPr wrap="none">
            <a:spAutoFit/>
          </a:bodyPr>
          <a:lstStyle/>
          <a:p>
            <a:r>
              <a:rPr lang="en-US" altLang="zh-CN" b="1" dirty="0">
                <a:cs typeface="Times New Roman" panose="02020603050405020304" pitchFamily="18" charset="0"/>
              </a:rPr>
              <a:t>x</a:t>
            </a:r>
            <a:r>
              <a:rPr lang="en-US" altLang="zh-CN" baseline="-25000" dirty="0">
                <a:cs typeface="Times New Roman" panose="02020603050405020304" pitchFamily="18" charset="0"/>
              </a:rPr>
              <a:t>2</a:t>
            </a:r>
            <a:endParaRPr lang="zh-CN" altLang="en-US" dirty="0"/>
          </a:p>
        </p:txBody>
      </p:sp>
      <p:graphicFrame>
        <p:nvGraphicFramePr>
          <p:cNvPr id="53" name="Object 12"/>
          <p:cNvGraphicFramePr>
            <a:graphicFrameLocks noChangeAspect="1"/>
          </p:cNvGraphicFramePr>
          <p:nvPr>
            <p:extLst>
              <p:ext uri="{D42A27DB-BD31-4B8C-83A1-F6EECF244321}">
                <p14:modId xmlns:p14="http://schemas.microsoft.com/office/powerpoint/2010/main" val="3982593317"/>
              </p:ext>
            </p:extLst>
          </p:nvPr>
        </p:nvGraphicFramePr>
        <p:xfrm>
          <a:off x="10817086" y="2571790"/>
          <a:ext cx="366712" cy="425450"/>
        </p:xfrm>
        <a:graphic>
          <a:graphicData uri="http://schemas.openxmlformats.org/presentationml/2006/ole">
            <mc:AlternateContent xmlns:mc="http://schemas.openxmlformats.org/markup-compatibility/2006">
              <mc:Choice xmlns:v="urn:schemas-microsoft-com:vml" Requires="v">
                <p:oleObj spid="_x0000_s73438" name="Equation" r:id="rId9" imgW="164880" imgH="190440" progId="Equation.DSMT4">
                  <p:embed/>
                </p:oleObj>
              </mc:Choice>
              <mc:Fallback>
                <p:oleObj name="Equation" r:id="rId9" imgW="164880" imgH="190440" progId="Equation.DSMT4">
                  <p:embed/>
                  <p:pic>
                    <p:nvPicPr>
                      <p:cNvPr id="0" name=""/>
                      <p:cNvPicPr>
                        <a:picLocks noChangeAspect="1" noChangeArrowheads="1"/>
                      </p:cNvPicPr>
                      <p:nvPr/>
                    </p:nvPicPr>
                    <p:blipFill>
                      <a:blip r:embed="rId10"/>
                      <a:srcRect/>
                      <a:stretch>
                        <a:fillRect/>
                      </a:stretch>
                    </p:blipFill>
                    <p:spPr bwMode="auto">
                      <a:xfrm>
                        <a:off x="10817086" y="2571790"/>
                        <a:ext cx="36671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弧形 5"/>
          <p:cNvSpPr/>
          <p:nvPr/>
        </p:nvSpPr>
        <p:spPr bwMode="auto">
          <a:xfrm rot="20804330">
            <a:off x="7878062" y="2054525"/>
            <a:ext cx="360406" cy="284322"/>
          </a:xfrm>
          <a:prstGeom prst="arc">
            <a:avLst>
              <a:gd name="adj1" fmla="val 18843344"/>
              <a:gd name="adj2" fmla="val 2506106"/>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cxnSp>
        <p:nvCxnSpPr>
          <p:cNvPr id="10" name="曲线连接符 9"/>
          <p:cNvCxnSpPr/>
          <p:nvPr/>
        </p:nvCxnSpPr>
        <p:spPr bwMode="auto">
          <a:xfrm rot="5400000" flipH="1" flipV="1">
            <a:off x="7599259" y="2315713"/>
            <a:ext cx="701714" cy="361029"/>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6" name="Object 12"/>
          <p:cNvGraphicFramePr>
            <a:graphicFrameLocks noChangeAspect="1"/>
          </p:cNvGraphicFramePr>
          <p:nvPr>
            <p:extLst>
              <p:ext uri="{D42A27DB-BD31-4B8C-83A1-F6EECF244321}">
                <p14:modId xmlns:p14="http://schemas.microsoft.com/office/powerpoint/2010/main" val="170516516"/>
              </p:ext>
            </p:extLst>
          </p:nvPr>
        </p:nvGraphicFramePr>
        <p:xfrm>
          <a:off x="7633514" y="2804820"/>
          <a:ext cx="254000" cy="341312"/>
        </p:xfrm>
        <a:graphic>
          <a:graphicData uri="http://schemas.openxmlformats.org/presentationml/2006/ole">
            <mc:AlternateContent xmlns:mc="http://schemas.openxmlformats.org/markup-compatibility/2006">
              <mc:Choice xmlns:v="urn:schemas-microsoft-com:vml" Requires="v">
                <p:oleObj spid="_x0000_s73439" name="Equation" r:id="rId11" imgW="114120" imgH="152280" progId="Equation.DSMT4">
                  <p:embed/>
                </p:oleObj>
              </mc:Choice>
              <mc:Fallback>
                <p:oleObj name="Equation" r:id="rId11" imgW="114120" imgH="152280" progId="Equation.DSMT4">
                  <p:embed/>
                  <p:pic>
                    <p:nvPicPr>
                      <p:cNvPr id="0" name=""/>
                      <p:cNvPicPr>
                        <a:picLocks noChangeAspect="1" noChangeArrowheads="1"/>
                      </p:cNvPicPr>
                      <p:nvPr/>
                    </p:nvPicPr>
                    <p:blipFill>
                      <a:blip r:embed="rId12"/>
                      <a:srcRect/>
                      <a:stretch>
                        <a:fillRect/>
                      </a:stretch>
                    </p:blipFill>
                    <p:spPr bwMode="auto">
                      <a:xfrm>
                        <a:off x="7633514" y="2804820"/>
                        <a:ext cx="2540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38785058"/>
      </p:ext>
    </p:extLst>
  </p:cSld>
  <p:clrMapOvr>
    <a:masterClrMapping/>
  </p:clrMapOvr>
  <p:transition advTm="12526"/>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7" name="Rectangle 3"/>
          <p:cNvSpPr txBox="1">
            <a:spLocks noChangeArrowheads="1"/>
          </p:cNvSpPr>
          <p:nvPr/>
        </p:nvSpPr>
        <p:spPr bwMode="auto">
          <a:xfrm>
            <a:off x="307700" y="915076"/>
            <a:ext cx="10975650" cy="377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Vanishing points</a:t>
            </a:r>
          </a:p>
          <a:p>
            <a:pPr lvl="2" algn="just"/>
            <a:r>
              <a:rPr lang="en-US" altLang="zh-CN" dirty="0">
                <a:ea typeface="ＭＳ Ｐゴシック" panose="020B0600070205080204" pitchFamily="34" charset="-128"/>
              </a:rPr>
              <a:t>A feature of perspective projection is that the image of an object that stretches off to infinity can have finite extent. E.g., an infinite scene line is imaged as a line terminating in a vanishing point</a:t>
            </a:r>
            <a:endParaRPr lang="en-US" altLang="zh-CN" sz="1800" dirty="0">
              <a:ea typeface="ＭＳ Ｐゴシック" panose="020B0600070205080204" pitchFamily="34" charset="-128"/>
            </a:endParaRPr>
          </a:p>
          <a:p>
            <a:pPr lvl="2" algn="just"/>
            <a:r>
              <a:rPr lang="en-US" altLang="zh-CN" dirty="0">
                <a:ea typeface="ＭＳ Ｐゴシック" panose="020B0600070205080204" pitchFamily="34" charset="-128"/>
              </a:rPr>
              <a:t>Parallel world lines, such as railway lines, are imaged as converging lines and their image intersection is the </a:t>
            </a:r>
            <a:r>
              <a:rPr lang="en-US" altLang="zh-CN" b="1" dirty="0">
                <a:ea typeface="ＭＳ Ｐゴシック" panose="020B0600070205080204" pitchFamily="34" charset="-128"/>
              </a:rPr>
              <a:t>vanishing point for the direction of the railway</a:t>
            </a:r>
          </a:p>
          <a:p>
            <a:pPr lvl="2" algn="just"/>
            <a:r>
              <a:rPr lang="en-US" altLang="zh-CN" b="1" u="sng" dirty="0">
                <a:solidFill>
                  <a:srgbClr val="FF0000"/>
                </a:solidFill>
                <a:ea typeface="ＭＳ Ｐゴシック" panose="020B0600070205080204" pitchFamily="34" charset="-128"/>
              </a:rPr>
              <a:t>Vanishing point</a:t>
            </a:r>
            <a:r>
              <a:rPr lang="en-US" altLang="zh-CN" b="1" dirty="0">
                <a:ea typeface="ＭＳ Ｐゴシック" panose="020B0600070205080204" pitchFamily="34" charset="-128"/>
              </a:rPr>
              <a:t>: </a:t>
            </a:r>
            <a:r>
              <a:rPr lang="en-US" altLang="zh-CN" dirty="0">
                <a:ea typeface="ＭＳ Ｐゴシック" panose="020B0600070205080204" pitchFamily="34" charset="-128"/>
              </a:rPr>
              <a:t>the vanishing point of a world line </a:t>
            </a:r>
            <a:r>
              <a:rPr lang="en-US" altLang="zh-CN" i="1" dirty="0">
                <a:latin typeface="Times New Roman" panose="02020603050405020304" pitchFamily="18" charset="0"/>
                <a:ea typeface="ＭＳ Ｐゴシック" panose="020B0600070205080204" pitchFamily="34" charset="-128"/>
                <a:cs typeface="Times New Roman" panose="02020603050405020304" pitchFamily="18" charset="0"/>
              </a:rPr>
              <a:t>l</a:t>
            </a:r>
            <a:r>
              <a:rPr lang="en-US" altLang="zh-CN" dirty="0">
                <a:ea typeface="ＭＳ Ｐゴシック" panose="020B0600070205080204" pitchFamily="34" charset="-128"/>
              </a:rPr>
              <a:t> is obtained by intersecting the image plane with a ray parallel to </a:t>
            </a:r>
            <a:r>
              <a:rPr lang="en-US" altLang="zh-CN" i="1" dirty="0">
                <a:latin typeface="Times New Roman" panose="02020603050405020304" pitchFamily="18" charset="0"/>
                <a:ea typeface="ＭＳ Ｐゴシック" panose="020B0600070205080204" pitchFamily="34" charset="-128"/>
                <a:cs typeface="Times New Roman" panose="02020603050405020304" pitchFamily="18" charset="0"/>
              </a:rPr>
              <a:t>l</a:t>
            </a:r>
            <a:r>
              <a:rPr lang="en-US" altLang="zh-CN" dirty="0">
                <a:ea typeface="ＭＳ Ｐゴシック" panose="020B0600070205080204" pitchFamily="34" charset="-128"/>
              </a:rPr>
              <a:t> and passing through the camera center </a:t>
            </a:r>
          </a:p>
        </p:txBody>
      </p:sp>
      <p:sp>
        <p:nvSpPr>
          <p:cNvPr id="10" name="文本框 9">
            <a:extLst>
              <a:ext uri="{FF2B5EF4-FFF2-40B4-BE49-F238E27FC236}">
                <a16:creationId xmlns:a16="http://schemas.microsoft.com/office/drawing/2014/main" id="{901FD1F0-FE6F-48AC-8CC5-270E0FA1840E}"/>
              </a:ext>
            </a:extLst>
          </p:cNvPr>
          <p:cNvSpPr txBox="1"/>
          <p:nvPr/>
        </p:nvSpPr>
        <p:spPr>
          <a:xfrm>
            <a:off x="1427186" y="4496651"/>
            <a:ext cx="9787154" cy="830997"/>
          </a:xfrm>
          <a:prstGeom prst="rect">
            <a:avLst/>
          </a:prstGeom>
          <a:noFill/>
        </p:spPr>
        <p:txBody>
          <a:bodyPr wrap="square" rtlCol="0">
            <a:spAutoFit/>
          </a:bodyPr>
          <a:lstStyle/>
          <a:p>
            <a:pPr algn="just"/>
            <a:r>
              <a:rPr lang="en-US" altLang="zh-CN" b="1" dirty="0">
                <a:latin typeface="Calibri" panose="020F0502020204030204" pitchFamily="34" charset="0"/>
                <a:cs typeface="Calibri" panose="020F0502020204030204" pitchFamily="34" charset="0"/>
              </a:rPr>
              <a:t>Another definition: </a:t>
            </a:r>
            <a:r>
              <a:rPr lang="en-US" altLang="zh-CN" dirty="0">
                <a:latin typeface="Calibri" panose="020F0502020204030204" pitchFamily="34" charset="0"/>
                <a:ea typeface="ＭＳ Ｐゴシック" panose="020B0600070205080204" pitchFamily="34" charset="-128"/>
              </a:rPr>
              <a:t>the vanishing point of a world line </a:t>
            </a:r>
            <a:r>
              <a:rPr lang="en-US" altLang="zh-CN" i="1" dirty="0">
                <a:ea typeface="ＭＳ Ｐゴシック" panose="020B0600070205080204" pitchFamily="34" charset="-128"/>
                <a:cs typeface="Times New Roman" panose="02020603050405020304" pitchFamily="18" charset="0"/>
              </a:rPr>
              <a:t>l</a:t>
            </a:r>
            <a:r>
              <a:rPr lang="en-US" altLang="zh-CN" dirty="0">
                <a:latin typeface="Calibri" panose="020F0502020204030204" pitchFamily="34" charset="0"/>
                <a:ea typeface="ＭＳ Ｐゴシック" panose="020B0600070205080204" pitchFamily="34" charset="-128"/>
              </a:rPr>
              <a:t> is the image of </a:t>
            </a:r>
            <a:r>
              <a:rPr lang="en-US" altLang="zh-CN" i="1" dirty="0">
                <a:ea typeface="ＭＳ Ｐゴシック" panose="020B0600070205080204" pitchFamily="34" charset="-128"/>
                <a:cs typeface="Times New Roman" panose="02020603050405020304" pitchFamily="18" charset="0"/>
              </a:rPr>
              <a:t>l</a:t>
            </a:r>
            <a:r>
              <a:rPr lang="en-US" altLang="zh-CN" dirty="0">
                <a:latin typeface="Calibri" panose="020F0502020204030204" pitchFamily="34" charset="0"/>
                <a:ea typeface="ＭＳ Ｐゴシック" panose="020B0600070205080204" pitchFamily="34" charset="-128"/>
              </a:rPr>
              <a:t>’s infinity point on the imaging plane </a:t>
            </a:r>
          </a:p>
        </p:txBody>
      </p:sp>
    </p:spTree>
    <p:extLst>
      <p:ext uri="{BB962C8B-B14F-4D97-AF65-F5344CB8AC3E}">
        <p14:creationId xmlns:p14="http://schemas.microsoft.com/office/powerpoint/2010/main" val="500681717"/>
      </p:ext>
    </p:extLst>
  </p:cSld>
  <p:clrMapOvr>
    <a:masterClrMapping/>
  </p:clrMapOvr>
  <p:transition advTm="12526"/>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7" name="Rectangle 3"/>
          <p:cNvSpPr txBox="1">
            <a:spLocks noChangeArrowheads="1"/>
          </p:cNvSpPr>
          <p:nvPr/>
        </p:nvSpPr>
        <p:spPr bwMode="auto">
          <a:xfrm>
            <a:off x="307700" y="915077"/>
            <a:ext cx="10975650" cy="53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Vanishing points: illustrations</a:t>
            </a:r>
          </a:p>
        </p:txBody>
      </p:sp>
      <p:pic>
        <p:nvPicPr>
          <p:cNvPr id="2" name="图片 1"/>
          <p:cNvPicPr>
            <a:picLocks noChangeAspect="1"/>
          </p:cNvPicPr>
          <p:nvPr/>
        </p:nvPicPr>
        <p:blipFill>
          <a:blip r:embed="rId3"/>
          <a:stretch>
            <a:fillRect/>
          </a:stretch>
        </p:blipFill>
        <p:spPr>
          <a:xfrm>
            <a:off x="2450260" y="1537286"/>
            <a:ext cx="6448955" cy="3376254"/>
          </a:xfrm>
          <a:prstGeom prst="rect">
            <a:avLst/>
          </a:prstGeom>
        </p:spPr>
      </p:pic>
      <p:sp>
        <p:nvSpPr>
          <p:cNvPr id="3" name="矩形 2"/>
          <p:cNvSpPr/>
          <p:nvPr/>
        </p:nvSpPr>
        <p:spPr>
          <a:xfrm>
            <a:off x="469087" y="5001588"/>
            <a:ext cx="11495752" cy="1323439"/>
          </a:xfrm>
          <a:prstGeom prst="rect">
            <a:avLst/>
          </a:prstGeom>
        </p:spPr>
        <p:txBody>
          <a:bodyPr wrap="square">
            <a:spAutoFit/>
          </a:bodyPr>
          <a:lstStyle/>
          <a:p>
            <a:pPr algn="just"/>
            <a:r>
              <a:rPr lang="zh-CN" altLang="en-US" sz="2000" dirty="0">
                <a:cs typeface="Times New Roman" panose="02020603050405020304" pitchFamily="18" charset="0"/>
              </a:rPr>
              <a:t>The points </a:t>
            </a:r>
            <a:r>
              <a:rPr lang="zh-CN" altLang="en-US" sz="2000" b="1" dirty="0">
                <a:cs typeface="Times New Roman" panose="02020603050405020304" pitchFamily="18" charset="0"/>
              </a:rPr>
              <a:t>X</a:t>
            </a:r>
            <a:r>
              <a:rPr lang="zh-CN" altLang="en-US" sz="2000" i="1" baseline="-25000" dirty="0">
                <a:cs typeface="Times New Roman" panose="02020603050405020304" pitchFamily="18" charset="0"/>
              </a:rPr>
              <a:t>i</a:t>
            </a:r>
            <a:r>
              <a:rPr lang="zh-CN" altLang="en-US" sz="2000" dirty="0">
                <a:cs typeface="Times New Roman" panose="02020603050405020304" pitchFamily="18" charset="0"/>
              </a:rPr>
              <a:t>, </a:t>
            </a:r>
            <a:r>
              <a:rPr lang="zh-CN" altLang="en-US" sz="2000" i="1" dirty="0">
                <a:cs typeface="Times New Roman" panose="02020603050405020304" pitchFamily="18" charset="0"/>
              </a:rPr>
              <a:t>i</a:t>
            </a:r>
            <a:r>
              <a:rPr lang="zh-CN" altLang="en-US" sz="2000" dirty="0">
                <a:cs typeface="Times New Roman" panose="02020603050405020304" pitchFamily="18" charset="0"/>
              </a:rPr>
              <a:t> = 1, . . . , 4 are equally spaced on the world line, but their spacing on the image line monotonically decreases. In the limit </a:t>
            </a:r>
            <a:r>
              <a:rPr lang="zh-CN" altLang="en-US" sz="2000" b="1" dirty="0">
                <a:cs typeface="Times New Roman" panose="02020603050405020304" pitchFamily="18" charset="0"/>
              </a:rPr>
              <a:t>X</a:t>
            </a:r>
            <a:r>
              <a:rPr lang="zh-CN" altLang="en-US" sz="2000" dirty="0">
                <a:cs typeface="Times New Roman" panose="02020603050405020304" pitchFamily="18" charset="0"/>
              </a:rPr>
              <a:t> → ∞</a:t>
            </a:r>
            <a:r>
              <a:rPr lang="en-US" altLang="zh-CN" sz="2000" dirty="0">
                <a:cs typeface="Times New Roman" panose="02020603050405020304" pitchFamily="18" charset="0"/>
              </a:rPr>
              <a:t>, </a:t>
            </a:r>
            <a:r>
              <a:rPr lang="zh-CN" altLang="en-US" sz="2000" dirty="0">
                <a:cs typeface="Times New Roman" panose="02020603050405020304" pitchFamily="18" charset="0"/>
              </a:rPr>
              <a:t>the world point is imaged at </a:t>
            </a:r>
            <a:r>
              <a:rPr lang="zh-CN" altLang="en-US" sz="2000" b="1" dirty="0">
                <a:cs typeface="Times New Roman" panose="02020603050405020304" pitchFamily="18" charset="0"/>
              </a:rPr>
              <a:t>x</a:t>
            </a:r>
            <a:r>
              <a:rPr lang="zh-CN" altLang="en-US" sz="2000" dirty="0">
                <a:cs typeface="Times New Roman" panose="02020603050405020304" pitchFamily="18" charset="0"/>
              </a:rPr>
              <a:t> = </a:t>
            </a:r>
            <a:r>
              <a:rPr lang="zh-CN" altLang="en-US" sz="2000" b="1" dirty="0">
                <a:cs typeface="Times New Roman" panose="02020603050405020304" pitchFamily="18" charset="0"/>
              </a:rPr>
              <a:t>v</a:t>
            </a:r>
            <a:r>
              <a:rPr lang="zh-CN" altLang="en-US" sz="2000" dirty="0">
                <a:cs typeface="Times New Roman" panose="02020603050405020304" pitchFamily="18" charset="0"/>
              </a:rPr>
              <a:t> on the vertical image line, and at </a:t>
            </a:r>
            <a:r>
              <a:rPr lang="en-US" altLang="zh-CN" sz="2000" b="1" dirty="0">
                <a:cs typeface="Times New Roman" panose="02020603050405020304" pitchFamily="18" charset="0"/>
              </a:rPr>
              <a:t>           </a:t>
            </a:r>
            <a:r>
              <a:rPr lang="zh-CN" altLang="en-US" sz="2000" dirty="0">
                <a:cs typeface="Times New Roman" panose="02020603050405020304" pitchFamily="18" charset="0"/>
              </a:rPr>
              <a:t>on the inclined image line. Thus the vanishing point of the world line is obtained by intersecting the image plane with a ray parallel to the world line through the camera centre </a:t>
            </a:r>
            <a:r>
              <a:rPr lang="en-US" altLang="zh-CN" sz="2000" b="1" dirty="0">
                <a:cs typeface="Times New Roman" panose="02020603050405020304" pitchFamily="18" charset="0"/>
              </a:rPr>
              <a:t>O</a:t>
            </a:r>
            <a:r>
              <a:rPr lang="zh-CN" altLang="en-US" sz="2000" dirty="0">
                <a:cs typeface="Times New Roman" panose="02020603050405020304" pitchFamily="18" charset="0"/>
              </a:rPr>
              <a:t>. </a:t>
            </a:r>
          </a:p>
        </p:txBody>
      </p:sp>
      <p:graphicFrame>
        <p:nvGraphicFramePr>
          <p:cNvPr id="8" name="Object 12"/>
          <p:cNvGraphicFramePr>
            <a:graphicFrameLocks noChangeAspect="1"/>
          </p:cNvGraphicFramePr>
          <p:nvPr>
            <p:extLst>
              <p:ext uri="{D42A27DB-BD31-4B8C-83A1-F6EECF244321}">
                <p14:modId xmlns:p14="http://schemas.microsoft.com/office/powerpoint/2010/main" val="3879808632"/>
              </p:ext>
            </p:extLst>
          </p:nvPr>
        </p:nvGraphicFramePr>
        <p:xfrm>
          <a:off x="840024" y="5592327"/>
          <a:ext cx="817563" cy="396875"/>
        </p:xfrm>
        <a:graphic>
          <a:graphicData uri="http://schemas.openxmlformats.org/presentationml/2006/ole">
            <mc:AlternateContent xmlns:mc="http://schemas.openxmlformats.org/markup-compatibility/2006">
              <mc:Choice xmlns:v="urn:schemas-microsoft-com:vml" Requires="v">
                <p:oleObj spid="_x0000_s35203" name="Equation" r:id="rId4" imgW="368280" imgH="177480" progId="Equation.DSMT4">
                  <p:embed/>
                </p:oleObj>
              </mc:Choice>
              <mc:Fallback>
                <p:oleObj name="Equation" r:id="rId4" imgW="368280" imgH="177480" progId="Equation.DSMT4">
                  <p:embed/>
                  <p:pic>
                    <p:nvPicPr>
                      <p:cNvPr id="0" name=""/>
                      <p:cNvPicPr>
                        <a:picLocks noChangeAspect="1" noChangeArrowheads="1"/>
                      </p:cNvPicPr>
                      <p:nvPr/>
                    </p:nvPicPr>
                    <p:blipFill>
                      <a:blip r:embed="rId5"/>
                      <a:srcRect/>
                      <a:stretch>
                        <a:fillRect/>
                      </a:stretch>
                    </p:blipFill>
                    <p:spPr bwMode="auto">
                      <a:xfrm>
                        <a:off x="840024" y="5592327"/>
                        <a:ext cx="817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a:extLst>
              <a:ext uri="{FF2B5EF4-FFF2-40B4-BE49-F238E27FC236}">
                <a16:creationId xmlns:a16="http://schemas.microsoft.com/office/drawing/2014/main" id="{7D8D3599-0795-4C0D-A944-45D92F9B5B81}"/>
              </a:ext>
            </a:extLst>
          </p:cNvPr>
          <p:cNvSpPr/>
          <p:nvPr/>
        </p:nvSpPr>
        <p:spPr bwMode="auto">
          <a:xfrm>
            <a:off x="2270452" y="2318856"/>
            <a:ext cx="392860" cy="4381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graphicFrame>
        <p:nvGraphicFramePr>
          <p:cNvPr id="9" name="Object 12">
            <a:extLst>
              <a:ext uri="{FF2B5EF4-FFF2-40B4-BE49-F238E27FC236}">
                <a16:creationId xmlns:a16="http://schemas.microsoft.com/office/drawing/2014/main" id="{B1A25D71-6DED-4086-92FA-ABCC62B499DB}"/>
              </a:ext>
            </a:extLst>
          </p:cNvPr>
          <p:cNvGraphicFramePr>
            <a:graphicFrameLocks noChangeAspect="1"/>
          </p:cNvGraphicFramePr>
          <p:nvPr>
            <p:extLst>
              <p:ext uri="{D42A27DB-BD31-4B8C-83A1-F6EECF244321}">
                <p14:modId xmlns:p14="http://schemas.microsoft.com/office/powerpoint/2010/main" val="3320025979"/>
              </p:ext>
            </p:extLst>
          </p:nvPr>
        </p:nvGraphicFramePr>
        <p:xfrm>
          <a:off x="2374900" y="2319338"/>
          <a:ext cx="336550" cy="342900"/>
        </p:xfrm>
        <a:graphic>
          <a:graphicData uri="http://schemas.openxmlformats.org/presentationml/2006/ole">
            <mc:AlternateContent xmlns:mc="http://schemas.openxmlformats.org/markup-compatibility/2006">
              <mc:Choice xmlns:v="urn:schemas-microsoft-com:vml" Requires="v">
                <p:oleObj spid="_x0000_s35204" name="Equation" r:id="rId6" imgW="152280" imgH="152280" progId="Equation.DSMT4">
                  <p:embed/>
                </p:oleObj>
              </mc:Choice>
              <mc:Fallback>
                <p:oleObj name="Equation" r:id="rId6" imgW="152280" imgH="152280" progId="Equation.DSMT4">
                  <p:embed/>
                  <p:pic>
                    <p:nvPicPr>
                      <p:cNvPr id="10" name="Object 12"/>
                      <p:cNvPicPr>
                        <a:picLocks noChangeAspect="1" noChangeArrowheads="1"/>
                      </p:cNvPicPr>
                      <p:nvPr/>
                    </p:nvPicPr>
                    <p:blipFill>
                      <a:blip r:embed="rId7"/>
                      <a:srcRect/>
                      <a:stretch>
                        <a:fillRect/>
                      </a:stretch>
                    </p:blipFill>
                    <p:spPr bwMode="auto">
                      <a:xfrm>
                        <a:off x="2374900" y="2319338"/>
                        <a:ext cx="3365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58231360"/>
      </p:ext>
    </p:extLst>
  </p:cSld>
  <p:clrMapOvr>
    <a:masterClrMapping/>
  </p:clrMapOvr>
  <p:transition advTm="12526"/>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7" name="Rectangle 3"/>
          <p:cNvSpPr txBox="1">
            <a:spLocks noChangeArrowheads="1"/>
          </p:cNvSpPr>
          <p:nvPr/>
        </p:nvSpPr>
        <p:spPr bwMode="auto">
          <a:xfrm>
            <a:off x="307700" y="915077"/>
            <a:ext cx="10975650" cy="53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Vanishing points: illustrations</a:t>
            </a:r>
          </a:p>
        </p:txBody>
      </p:sp>
      <p:sp>
        <p:nvSpPr>
          <p:cNvPr id="3" name="矩形 2"/>
          <p:cNvSpPr/>
          <p:nvPr/>
        </p:nvSpPr>
        <p:spPr>
          <a:xfrm>
            <a:off x="307700" y="5552618"/>
            <a:ext cx="11495752" cy="707886"/>
          </a:xfrm>
          <a:prstGeom prst="rect">
            <a:avLst/>
          </a:prstGeom>
        </p:spPr>
        <p:txBody>
          <a:bodyPr wrap="square">
            <a:spAutoFit/>
          </a:bodyPr>
          <a:lstStyle/>
          <a:p>
            <a:pPr algn="just"/>
            <a:r>
              <a:rPr lang="en-US" altLang="zh-CN" sz="2000" dirty="0">
                <a:cs typeface="Times New Roman" panose="02020603050405020304" pitchFamily="18" charset="0"/>
              </a:rPr>
              <a:t>Two parallel world lines should have the same infinity point; For each line, its vanishing point is the image of its infinity point; so the images of two parallel world lines would converge to the same vanishing point</a:t>
            </a:r>
            <a:endParaRPr lang="zh-CN" altLang="en-US" sz="2000" dirty="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1839364" y="1528703"/>
            <a:ext cx="7670055" cy="3868920"/>
          </a:xfrm>
          <a:prstGeom prst="rect">
            <a:avLst/>
          </a:prstGeom>
        </p:spPr>
      </p:pic>
    </p:spTree>
    <p:extLst>
      <p:ext uri="{BB962C8B-B14F-4D97-AF65-F5344CB8AC3E}">
        <p14:creationId xmlns:p14="http://schemas.microsoft.com/office/powerpoint/2010/main" val="4157514094"/>
      </p:ext>
    </p:extLst>
  </p:cSld>
  <p:clrMapOvr>
    <a:masterClrMapping/>
  </p:clrMapOvr>
  <p:transition advTm="12526"/>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0" descr="brunei"/>
          <p:cNvPicPr>
            <a:picLocks noChangeAspect="1" noChangeArrowheads="1"/>
          </p:cNvPicPr>
          <p:nvPr/>
        </p:nvPicPr>
        <p:blipFill>
          <a:blip r:embed="rId2">
            <a:extLst>
              <a:ext uri="{28A0092B-C50C-407E-A947-70E740481C1C}">
                <a14:useLocalDpi xmlns:a14="http://schemas.microsoft.com/office/drawing/2010/main" val="0"/>
              </a:ext>
            </a:extLst>
          </a:blip>
          <a:srcRect t="12154" b="5481"/>
          <a:stretch>
            <a:fillRect/>
          </a:stretch>
        </p:blipFill>
        <p:spPr bwMode="auto">
          <a:xfrm>
            <a:off x="1752600" y="957264"/>
            <a:ext cx="8686800" cy="536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5674" name="Group 10"/>
          <p:cNvGrpSpPr>
            <a:grpSpLocks/>
          </p:cNvGrpSpPr>
          <p:nvPr/>
        </p:nvGrpSpPr>
        <p:grpSpPr bwMode="auto">
          <a:xfrm>
            <a:off x="3352800" y="1947863"/>
            <a:ext cx="6400800" cy="3040063"/>
            <a:chOff x="1152" y="1253"/>
            <a:chExt cx="4032" cy="1915"/>
          </a:xfrm>
        </p:grpSpPr>
        <p:sp>
          <p:nvSpPr>
            <p:cNvPr id="51205" name="Line 8"/>
            <p:cNvSpPr>
              <a:spLocks noChangeShapeType="1"/>
            </p:cNvSpPr>
            <p:nvPr/>
          </p:nvSpPr>
          <p:spPr bwMode="auto">
            <a:xfrm flipV="1">
              <a:off x="1152" y="1253"/>
              <a:ext cx="443" cy="1915"/>
            </a:xfrm>
            <a:prstGeom prst="line">
              <a:avLst/>
            </a:prstGeom>
            <a:noFill/>
            <a:ln w="508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6" name="Line 9"/>
            <p:cNvSpPr>
              <a:spLocks noChangeShapeType="1"/>
            </p:cNvSpPr>
            <p:nvPr/>
          </p:nvSpPr>
          <p:spPr bwMode="auto">
            <a:xfrm flipH="1" flipV="1">
              <a:off x="1595" y="1253"/>
              <a:ext cx="3589" cy="1627"/>
            </a:xfrm>
            <a:prstGeom prst="line">
              <a:avLst/>
            </a:prstGeom>
            <a:noFill/>
            <a:ln w="508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2" name="椭圆 1"/>
          <p:cNvSpPr/>
          <p:nvPr/>
        </p:nvSpPr>
        <p:spPr bwMode="auto">
          <a:xfrm>
            <a:off x="3998562" y="1901125"/>
            <a:ext cx="118821" cy="103322"/>
          </a:xfrm>
          <a:prstGeom prst="ellipse">
            <a:avLst/>
          </a:prstGeom>
          <a:solidFill>
            <a:srgbClr val="00206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9114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25674"/>
                                        </p:tgtEl>
                                        <p:attrNameLst>
                                          <p:attrName>style.visibility</p:attrName>
                                        </p:attrNameLst>
                                      </p:cBhvr>
                                      <p:to>
                                        <p:strVal val="visible"/>
                                      </p:to>
                                    </p:set>
                                    <p:animEffect transition="in" filter="wipe(down)">
                                      <p:cBhvr>
                                        <p:cTn id="7" dur="2000"/>
                                        <p:tgtEl>
                                          <p:spTgt spid="625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876300"/>
            <a:ext cx="7620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6696" name="Group 8"/>
          <p:cNvGrpSpPr>
            <a:grpSpLocks/>
          </p:cNvGrpSpPr>
          <p:nvPr/>
        </p:nvGrpSpPr>
        <p:grpSpPr bwMode="auto">
          <a:xfrm>
            <a:off x="7086600" y="3394076"/>
            <a:ext cx="2400300" cy="2587625"/>
            <a:chOff x="3504" y="2138"/>
            <a:chExt cx="1512" cy="1630"/>
          </a:xfrm>
        </p:grpSpPr>
        <p:sp>
          <p:nvSpPr>
            <p:cNvPr id="52230" name="Line 5"/>
            <p:cNvSpPr>
              <a:spLocks noChangeShapeType="1"/>
            </p:cNvSpPr>
            <p:nvPr/>
          </p:nvSpPr>
          <p:spPr bwMode="auto">
            <a:xfrm flipV="1">
              <a:off x="3504" y="2138"/>
              <a:ext cx="1440" cy="1558"/>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1" name="Line 7"/>
            <p:cNvSpPr>
              <a:spLocks noChangeShapeType="1"/>
            </p:cNvSpPr>
            <p:nvPr/>
          </p:nvSpPr>
          <p:spPr bwMode="auto">
            <a:xfrm flipH="1" flipV="1">
              <a:off x="4944" y="2138"/>
              <a:ext cx="72" cy="163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229" name="Rectangle 9"/>
          <p:cNvSpPr>
            <a:spLocks noChangeArrowheads="1"/>
          </p:cNvSpPr>
          <p:nvPr/>
        </p:nvSpPr>
        <p:spPr bwMode="auto">
          <a:xfrm>
            <a:off x="1847850" y="5962650"/>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a:ea typeface="宋体" panose="02010600030101010101" pitchFamily="2" charset="-122"/>
              </a:rPr>
              <a:t>JingHu High-speed railway: rails will “meet” at the vanishing point </a:t>
            </a:r>
          </a:p>
        </p:txBody>
      </p:sp>
      <p:sp>
        <p:nvSpPr>
          <p:cNvPr id="9"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2" name="椭圆 1"/>
          <p:cNvSpPr/>
          <p:nvPr/>
        </p:nvSpPr>
        <p:spPr bwMode="auto">
          <a:xfrm>
            <a:off x="9320034" y="3315311"/>
            <a:ext cx="132026" cy="127136"/>
          </a:xfrm>
          <a:prstGeom prst="ellipse">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961747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26696"/>
                                        </p:tgtEl>
                                        <p:attrNameLst>
                                          <p:attrName>style.visibility</p:attrName>
                                        </p:attrNameLst>
                                      </p:cBhvr>
                                      <p:to>
                                        <p:strVal val="visible"/>
                                      </p:to>
                                    </p:set>
                                    <p:animEffect transition="in" filter="wipe(down)">
                                      <p:cBhvr>
                                        <p:cTn id="7" dur="2000"/>
                                        <p:tgtEl>
                                          <p:spTgt spid="626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7" name="Rectangle 3"/>
          <p:cNvSpPr txBox="1">
            <a:spLocks noChangeArrowheads="1"/>
          </p:cNvSpPr>
          <p:nvPr/>
        </p:nvSpPr>
        <p:spPr bwMode="auto">
          <a:xfrm>
            <a:off x="307699" y="915076"/>
            <a:ext cx="11616445" cy="2768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Properties of vanishing points </a:t>
            </a:r>
          </a:p>
          <a:p>
            <a:pPr lvl="2" algn="just"/>
            <a:r>
              <a:rPr lang="en-US" altLang="zh-CN" dirty="0">
                <a:ea typeface="ＭＳ Ｐゴシック" panose="020B0600070205080204" pitchFamily="34" charset="-128"/>
              </a:rPr>
              <a:t>The vanishing point is on the imaging plane (indicating that it is expressed in pixels)</a:t>
            </a:r>
          </a:p>
          <a:p>
            <a:pPr lvl="2" algn="just"/>
            <a:r>
              <a:rPr lang="en-US" altLang="zh-CN" dirty="0">
                <a:ea typeface="ＭＳ Ｐゴシック" panose="020B0600070205080204" pitchFamily="34" charset="-128"/>
              </a:rPr>
              <a:t>The vanishing point of the world line </a:t>
            </a:r>
            <a:r>
              <a:rPr lang="en-US" altLang="zh-CN" i="1" dirty="0">
                <a:latin typeface="Times New Roman" panose="02020603050405020304" pitchFamily="18" charset="0"/>
                <a:ea typeface="ＭＳ Ｐゴシック" panose="020B0600070205080204" pitchFamily="34" charset="-128"/>
                <a:cs typeface="Times New Roman" panose="02020603050405020304" pitchFamily="18" charset="0"/>
              </a:rPr>
              <a:t>l</a:t>
            </a:r>
            <a:r>
              <a:rPr lang="en-US" altLang="zh-CN" dirty="0">
                <a:ea typeface="ＭＳ Ｐゴシック" panose="020B0600070205080204" pitchFamily="34" charset="-128"/>
              </a:rPr>
              <a:t> depends only on its direction</a:t>
            </a:r>
          </a:p>
          <a:p>
            <a:pPr lvl="2" algn="just"/>
            <a:r>
              <a:rPr lang="en-US" altLang="zh-CN" dirty="0">
                <a:ea typeface="ＭＳ Ｐゴシック" panose="020B0600070205080204" pitchFamily="34" charset="-128"/>
              </a:rPr>
              <a:t>A set of parallel world lines have a common vanishing point on the imaging plane</a:t>
            </a:r>
          </a:p>
          <a:p>
            <a:pPr lvl="2" algn="just"/>
            <a:r>
              <a:rPr lang="en-US" altLang="zh-CN" dirty="0">
                <a:ea typeface="ＭＳ Ｐゴシック" panose="020B0600070205080204" pitchFamily="34" charset="-128"/>
              </a:rPr>
              <a:t>The ray </a:t>
            </a:r>
            <a:r>
              <a:rPr lang="en-US" altLang="zh-CN" i="1" dirty="0" err="1">
                <a:latin typeface="Times New Roman" panose="02020603050405020304" pitchFamily="18" charset="0"/>
                <a:ea typeface="ＭＳ Ｐゴシック" panose="020B0600070205080204" pitchFamily="34" charset="-128"/>
                <a:cs typeface="Times New Roman" panose="02020603050405020304" pitchFamily="18" charset="0"/>
              </a:rPr>
              <a:t>O</a:t>
            </a:r>
            <a:r>
              <a:rPr lang="en-US" altLang="zh-CN" b="1" dirty="0" err="1">
                <a:latin typeface="Times New Roman" panose="02020603050405020304" pitchFamily="18" charset="0"/>
                <a:ea typeface="ＭＳ Ｐゴシック" panose="020B0600070205080204" pitchFamily="34" charset="-128"/>
                <a:cs typeface="Times New Roman" panose="02020603050405020304" pitchFamily="18" charset="0"/>
              </a:rPr>
              <a:t>v</a:t>
            </a:r>
            <a:r>
              <a:rPr lang="en-US" altLang="zh-CN" dirty="0">
                <a:ea typeface="ＭＳ Ｐゴシック" panose="020B0600070205080204" pitchFamily="34" charset="-128"/>
              </a:rPr>
              <a:t> (O is the optical center) is parallel to the world lines who share the same vanishing point </a:t>
            </a:r>
            <a:r>
              <a:rPr lang="en-US" altLang="zh-CN" b="1" dirty="0">
                <a:latin typeface="Times New Roman" panose="02020603050405020304" pitchFamily="18" charset="0"/>
                <a:ea typeface="ＭＳ Ｐゴシック" panose="020B0600070205080204" pitchFamily="34" charset="-128"/>
                <a:cs typeface="Times New Roman" panose="02020603050405020304" pitchFamily="18" charset="0"/>
              </a:rPr>
              <a:t>v</a:t>
            </a:r>
          </a:p>
        </p:txBody>
      </p:sp>
      <p:sp>
        <p:nvSpPr>
          <p:cNvPr id="6" name="右箭头 5"/>
          <p:cNvSpPr>
            <a:spLocks noChangeArrowheads="1"/>
          </p:cNvSpPr>
          <p:nvPr/>
        </p:nvSpPr>
        <p:spPr bwMode="auto">
          <a:xfrm rot="5400000">
            <a:off x="5354071" y="3533748"/>
            <a:ext cx="381293"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901FD1F0-FE6F-48AC-8CC5-270E0FA1840E}"/>
              </a:ext>
            </a:extLst>
          </p:cNvPr>
          <p:cNvSpPr txBox="1"/>
          <p:nvPr/>
        </p:nvSpPr>
        <p:spPr>
          <a:xfrm>
            <a:off x="763141" y="3876120"/>
            <a:ext cx="10450960" cy="2308324"/>
          </a:xfrm>
          <a:prstGeom prst="rect">
            <a:avLst/>
          </a:prstGeom>
          <a:noFill/>
        </p:spPr>
        <p:txBody>
          <a:bodyPr wrap="square" rtlCol="0">
            <a:spAutoFit/>
          </a:bodyPr>
          <a:lstStyle/>
          <a:p>
            <a:pPr algn="just"/>
            <a:r>
              <a:rPr lang="en-US" altLang="zh-CN" b="1" dirty="0">
                <a:latin typeface="Calibri" panose="020F0502020204030204" pitchFamily="34" charset="0"/>
                <a:cs typeface="Calibri" panose="020F0502020204030204" pitchFamily="34" charset="0"/>
              </a:rPr>
              <a:t>Result 3: </a:t>
            </a:r>
            <a:r>
              <a:rPr lang="en-US" altLang="zh-CN" i="1" dirty="0">
                <a:cs typeface="Times New Roman" panose="02020603050405020304" pitchFamily="18" charset="0"/>
              </a:rPr>
              <a:t>l</a:t>
            </a:r>
            <a:r>
              <a:rPr lang="en-US" altLang="zh-CN" baseline="-25000" dirty="0">
                <a:cs typeface="Times New Roman" panose="02020603050405020304" pitchFamily="18" charset="0"/>
              </a:rPr>
              <a:t>1</a:t>
            </a:r>
            <a:r>
              <a:rPr lang="en-US" altLang="zh-CN" dirty="0">
                <a:latin typeface="Calibri" panose="020F0502020204030204" pitchFamily="34" charset="0"/>
                <a:cs typeface="Calibri" panose="020F0502020204030204" pitchFamily="34" charset="0"/>
              </a:rPr>
              <a:t> and </a:t>
            </a:r>
            <a:r>
              <a:rPr lang="en-US" altLang="zh-CN" i="1" dirty="0">
                <a:cs typeface="Times New Roman" panose="02020603050405020304" pitchFamily="18" charset="0"/>
              </a:rPr>
              <a:t>l</a:t>
            </a:r>
            <a:r>
              <a:rPr lang="en-US" altLang="zh-CN" baseline="-25000" dirty="0">
                <a:cs typeface="Times New Roman" panose="02020603050405020304" pitchFamily="18" charset="0"/>
              </a:rPr>
              <a:t>2</a:t>
            </a:r>
            <a:r>
              <a:rPr lang="en-US" altLang="zh-CN" dirty="0">
                <a:latin typeface="Calibri" panose="020F0502020204030204" pitchFamily="34" charset="0"/>
                <a:cs typeface="Calibri" panose="020F0502020204030204" pitchFamily="34" charset="0"/>
              </a:rPr>
              <a:t> are two world lines on</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the</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same plane and </a:t>
            </a:r>
            <a:r>
              <a:rPr lang="en-US" altLang="zh-CN" b="1" dirty="0">
                <a:cs typeface="Times New Roman" panose="02020603050405020304" pitchFamily="18" charset="0"/>
              </a:rPr>
              <a:t>v</a:t>
            </a:r>
            <a:r>
              <a:rPr lang="en-US" altLang="zh-CN" baseline="-25000" dirty="0">
                <a:cs typeface="Times New Roman" panose="02020603050405020304" pitchFamily="18" charset="0"/>
              </a:rPr>
              <a:t>1</a:t>
            </a:r>
            <a:r>
              <a:rPr lang="en-US" altLang="zh-CN" dirty="0">
                <a:latin typeface="Calibri" panose="020F0502020204030204" pitchFamily="34" charset="0"/>
                <a:cs typeface="Calibri" panose="020F0502020204030204" pitchFamily="34" charset="0"/>
              </a:rPr>
              <a:t> and </a:t>
            </a:r>
            <a:r>
              <a:rPr lang="en-US" altLang="zh-CN" b="1" dirty="0">
                <a:cs typeface="Times New Roman" panose="02020603050405020304" pitchFamily="18" charset="0"/>
              </a:rPr>
              <a:t>v</a:t>
            </a:r>
            <a:r>
              <a:rPr lang="en-US" altLang="zh-CN" baseline="-25000" dirty="0">
                <a:cs typeface="Times New Roman" panose="02020603050405020304" pitchFamily="18" charset="0"/>
              </a:rPr>
              <a:t>2</a:t>
            </a:r>
            <a:r>
              <a:rPr lang="en-US" altLang="zh-CN" dirty="0">
                <a:latin typeface="Calibri" panose="020F0502020204030204" pitchFamily="34" charset="0"/>
                <a:cs typeface="Calibri" panose="020F0502020204030204" pitchFamily="34" charset="0"/>
              </a:rPr>
              <a:t> are their vanishing points on the imaging plane, respectively. </a:t>
            </a:r>
            <a:r>
              <a:rPr lang="en-US" altLang="zh-CN" i="1" dirty="0">
                <a:cs typeface="Times New Roman" panose="02020603050405020304" pitchFamily="18" charset="0"/>
              </a:rPr>
              <a:t>O</a:t>
            </a:r>
            <a:r>
              <a:rPr lang="en-US" altLang="zh-CN" dirty="0">
                <a:latin typeface="Calibri" panose="020F0502020204030204" pitchFamily="34" charset="0"/>
                <a:cs typeface="Calibri" panose="020F0502020204030204" pitchFamily="34" charset="0"/>
              </a:rPr>
              <a:t> is the optical center.  Let</a:t>
            </a:r>
          </a:p>
          <a:p>
            <a:pPr algn="just"/>
            <a:endParaRPr lang="en-US" altLang="zh-CN" dirty="0">
              <a:latin typeface="Calibri" panose="020F0502020204030204" pitchFamily="34" charset="0"/>
              <a:cs typeface="Calibri" panose="020F0502020204030204" pitchFamily="34" charset="0"/>
            </a:endParaRPr>
          </a:p>
          <a:p>
            <a:pPr algn="just"/>
            <a:endParaRPr lang="en-US" altLang="zh-CN" dirty="0">
              <a:latin typeface="Calibri" panose="020F0502020204030204" pitchFamily="34" charset="0"/>
              <a:cs typeface="Calibri" panose="020F0502020204030204" pitchFamily="34" charset="0"/>
            </a:endParaRPr>
          </a:p>
          <a:p>
            <a:pPr algn="just"/>
            <a:endParaRPr lang="en-US" altLang="zh-CN" dirty="0">
              <a:latin typeface="Calibri" panose="020F0502020204030204" pitchFamily="34" charset="0"/>
              <a:cs typeface="Calibri" panose="020F0502020204030204" pitchFamily="34" charset="0"/>
            </a:endParaRPr>
          </a:p>
          <a:p>
            <a:pPr algn="just"/>
            <a:r>
              <a:rPr lang="en-US" altLang="zh-CN" dirty="0">
                <a:latin typeface="Calibri" panose="020F0502020204030204" pitchFamily="34" charset="0"/>
                <a:cs typeface="Calibri" panose="020F0502020204030204" pitchFamily="34" charset="0"/>
              </a:rPr>
              <a:t>Then,                  or</a:t>
            </a:r>
          </a:p>
        </p:txBody>
      </p:sp>
      <p:graphicFrame>
        <p:nvGraphicFramePr>
          <p:cNvPr id="10" name="Object 12"/>
          <p:cNvGraphicFramePr>
            <a:graphicFrameLocks noChangeAspect="1"/>
          </p:cNvGraphicFramePr>
          <p:nvPr>
            <p:extLst>
              <p:ext uri="{D42A27DB-BD31-4B8C-83A1-F6EECF244321}">
                <p14:modId xmlns:p14="http://schemas.microsoft.com/office/powerpoint/2010/main" val="4209406028"/>
              </p:ext>
            </p:extLst>
          </p:nvPr>
        </p:nvGraphicFramePr>
        <p:xfrm>
          <a:off x="1751806" y="5677700"/>
          <a:ext cx="903288" cy="512762"/>
        </p:xfrm>
        <a:graphic>
          <a:graphicData uri="http://schemas.openxmlformats.org/presentationml/2006/ole">
            <mc:AlternateContent xmlns:mc="http://schemas.openxmlformats.org/markup-compatibility/2006">
              <mc:Choice xmlns:v="urn:schemas-microsoft-com:vml" Requires="v">
                <p:oleObj spid="_x0000_s36576" name="Equation" r:id="rId3" imgW="406080" imgH="228600" progId="Equation.DSMT4">
                  <p:embed/>
                </p:oleObj>
              </mc:Choice>
              <mc:Fallback>
                <p:oleObj name="Equation" r:id="rId3" imgW="406080" imgH="228600" progId="Equation.DSMT4">
                  <p:embed/>
                  <p:pic>
                    <p:nvPicPr>
                      <p:cNvPr id="0" name=""/>
                      <p:cNvPicPr>
                        <a:picLocks noChangeAspect="1" noChangeArrowheads="1"/>
                      </p:cNvPicPr>
                      <p:nvPr/>
                    </p:nvPicPr>
                    <p:blipFill>
                      <a:blip r:embed="rId4"/>
                      <a:srcRect/>
                      <a:stretch>
                        <a:fillRect/>
                      </a:stretch>
                    </p:blipFill>
                    <p:spPr bwMode="auto">
                      <a:xfrm>
                        <a:off x="1751806" y="5677700"/>
                        <a:ext cx="903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476557972"/>
              </p:ext>
            </p:extLst>
          </p:nvPr>
        </p:nvGraphicFramePr>
        <p:xfrm>
          <a:off x="797670" y="4663013"/>
          <a:ext cx="4987925" cy="960438"/>
        </p:xfrm>
        <a:graphic>
          <a:graphicData uri="http://schemas.openxmlformats.org/presentationml/2006/ole">
            <mc:AlternateContent xmlns:mc="http://schemas.openxmlformats.org/markup-compatibility/2006">
              <mc:Choice xmlns:v="urn:schemas-microsoft-com:vml" Requires="v">
                <p:oleObj spid="_x0000_s36577" name="Equation" r:id="rId5" imgW="2234880" imgH="431640" progId="Equation.DSMT4">
                  <p:embed/>
                </p:oleObj>
              </mc:Choice>
              <mc:Fallback>
                <p:oleObj name="Equation" r:id="rId5" imgW="2234880" imgH="431640" progId="Equation.DSMT4">
                  <p:embed/>
                  <p:pic>
                    <p:nvPicPr>
                      <p:cNvPr id="0" name=""/>
                      <p:cNvPicPr>
                        <a:picLocks noChangeAspect="1" noChangeArrowheads="1"/>
                      </p:cNvPicPr>
                      <p:nvPr/>
                    </p:nvPicPr>
                    <p:blipFill>
                      <a:blip r:embed="rId6"/>
                      <a:srcRect/>
                      <a:stretch>
                        <a:fillRect/>
                      </a:stretch>
                    </p:blipFill>
                    <p:spPr bwMode="auto">
                      <a:xfrm>
                        <a:off x="797670" y="4663013"/>
                        <a:ext cx="4987925"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矩形 13"/>
          <p:cNvSpPr/>
          <p:nvPr/>
        </p:nvSpPr>
        <p:spPr bwMode="auto">
          <a:xfrm>
            <a:off x="356180" y="3861921"/>
            <a:ext cx="11751847" cy="2451964"/>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sp>
        <p:nvSpPr>
          <p:cNvPr id="15" name="文本框 14">
            <a:extLst>
              <a:ext uri="{FF2B5EF4-FFF2-40B4-BE49-F238E27FC236}">
                <a16:creationId xmlns:a16="http://schemas.microsoft.com/office/drawing/2014/main" id="{901FD1F0-FE6F-48AC-8CC5-270E0FA1840E}"/>
              </a:ext>
            </a:extLst>
          </p:cNvPr>
          <p:cNvSpPr txBox="1"/>
          <p:nvPr/>
        </p:nvSpPr>
        <p:spPr>
          <a:xfrm>
            <a:off x="5788596" y="4855249"/>
            <a:ext cx="2492332"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(Using Result 2)</a:t>
            </a:r>
          </a:p>
        </p:txBody>
      </p:sp>
      <p:graphicFrame>
        <p:nvGraphicFramePr>
          <p:cNvPr id="12" name="Object 12">
            <a:extLst>
              <a:ext uri="{FF2B5EF4-FFF2-40B4-BE49-F238E27FC236}">
                <a16:creationId xmlns:a16="http://schemas.microsoft.com/office/drawing/2014/main" id="{1ED0D302-E4FD-4CCD-9802-184B4CAC87C2}"/>
              </a:ext>
            </a:extLst>
          </p:cNvPr>
          <p:cNvGraphicFramePr>
            <a:graphicFrameLocks noChangeAspect="1"/>
          </p:cNvGraphicFramePr>
          <p:nvPr>
            <p:extLst>
              <p:ext uri="{D42A27DB-BD31-4B8C-83A1-F6EECF244321}">
                <p14:modId xmlns:p14="http://schemas.microsoft.com/office/powerpoint/2010/main" val="1073895121"/>
              </p:ext>
            </p:extLst>
          </p:nvPr>
        </p:nvGraphicFramePr>
        <p:xfrm>
          <a:off x="10639590" y="4172773"/>
          <a:ext cx="1468438" cy="569913"/>
        </p:xfrm>
        <a:graphic>
          <a:graphicData uri="http://schemas.openxmlformats.org/presentationml/2006/ole">
            <mc:AlternateContent xmlns:mc="http://schemas.openxmlformats.org/markup-compatibility/2006">
              <mc:Choice xmlns:v="urn:schemas-microsoft-com:vml" Requires="v">
                <p:oleObj spid="_x0000_s36578" name="Equation" r:id="rId7" imgW="660240" imgH="253800" progId="Equation.DSMT4">
                  <p:embed/>
                </p:oleObj>
              </mc:Choice>
              <mc:Fallback>
                <p:oleObj name="Equation" r:id="rId7" imgW="660240" imgH="253800" progId="Equation.DSMT4">
                  <p:embed/>
                  <p:pic>
                    <p:nvPicPr>
                      <p:cNvPr id="10" name="Object 12"/>
                      <p:cNvPicPr>
                        <a:picLocks noChangeAspect="1" noChangeArrowheads="1"/>
                      </p:cNvPicPr>
                      <p:nvPr/>
                    </p:nvPicPr>
                    <p:blipFill>
                      <a:blip r:embed="rId8"/>
                      <a:srcRect/>
                      <a:stretch>
                        <a:fillRect/>
                      </a:stretch>
                    </p:blipFill>
                    <p:spPr bwMode="auto">
                      <a:xfrm>
                        <a:off x="10639590" y="4172773"/>
                        <a:ext cx="1468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2">
            <a:extLst>
              <a:ext uri="{FF2B5EF4-FFF2-40B4-BE49-F238E27FC236}">
                <a16:creationId xmlns:a16="http://schemas.microsoft.com/office/drawing/2014/main" id="{5D6D6EA3-332B-4C54-8B32-C41E663B31F8}"/>
              </a:ext>
            </a:extLst>
          </p:cNvPr>
          <p:cNvGraphicFramePr>
            <a:graphicFrameLocks noChangeAspect="1"/>
          </p:cNvGraphicFramePr>
          <p:nvPr>
            <p:extLst>
              <p:ext uri="{D42A27DB-BD31-4B8C-83A1-F6EECF244321}">
                <p14:modId xmlns:p14="http://schemas.microsoft.com/office/powerpoint/2010/main" val="2915133558"/>
              </p:ext>
            </p:extLst>
          </p:nvPr>
        </p:nvGraphicFramePr>
        <p:xfrm>
          <a:off x="3187700" y="5678488"/>
          <a:ext cx="1328738" cy="512762"/>
        </p:xfrm>
        <a:graphic>
          <a:graphicData uri="http://schemas.openxmlformats.org/presentationml/2006/ole">
            <mc:AlternateContent xmlns:mc="http://schemas.openxmlformats.org/markup-compatibility/2006">
              <mc:Choice xmlns:v="urn:schemas-microsoft-com:vml" Requires="v">
                <p:oleObj spid="_x0000_s36579" name="Equation" r:id="rId9" imgW="596880" imgH="228600" progId="Equation.DSMT4">
                  <p:embed/>
                </p:oleObj>
              </mc:Choice>
              <mc:Fallback>
                <p:oleObj name="Equation" r:id="rId9" imgW="596880" imgH="228600" progId="Equation.DSMT4">
                  <p:embed/>
                  <p:pic>
                    <p:nvPicPr>
                      <p:cNvPr id="10" name="Object 12"/>
                      <p:cNvPicPr>
                        <a:picLocks noChangeAspect="1" noChangeArrowheads="1"/>
                      </p:cNvPicPr>
                      <p:nvPr/>
                    </p:nvPicPr>
                    <p:blipFill>
                      <a:blip r:embed="rId10"/>
                      <a:srcRect/>
                      <a:stretch>
                        <a:fillRect/>
                      </a:stretch>
                    </p:blipFill>
                    <p:spPr bwMode="auto">
                      <a:xfrm>
                        <a:off x="3187700" y="5678488"/>
                        <a:ext cx="132873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42797986"/>
      </p:ext>
    </p:extLst>
  </p:cSld>
  <p:clrMapOvr>
    <a:masterClrMapping/>
  </p:clrMapOvr>
  <p:transition advTm="12526"/>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8" name="文本框 7">
            <a:extLst>
              <a:ext uri="{FF2B5EF4-FFF2-40B4-BE49-F238E27FC236}">
                <a16:creationId xmlns:a16="http://schemas.microsoft.com/office/drawing/2014/main" id="{901FD1F0-FE6F-48AC-8CC5-270E0FA1840E}"/>
              </a:ext>
            </a:extLst>
          </p:cNvPr>
          <p:cNvSpPr txBox="1"/>
          <p:nvPr/>
        </p:nvSpPr>
        <p:spPr>
          <a:xfrm>
            <a:off x="797645" y="989559"/>
            <a:ext cx="10450960" cy="1200329"/>
          </a:xfrm>
          <a:prstGeom prst="rect">
            <a:avLst/>
          </a:prstGeom>
          <a:noFill/>
        </p:spPr>
        <p:txBody>
          <a:bodyPr wrap="square" rtlCol="0">
            <a:spAutoFit/>
          </a:bodyPr>
          <a:lstStyle/>
          <a:p>
            <a:pPr algn="just"/>
            <a:r>
              <a:rPr lang="en-US" altLang="zh-CN" b="1" dirty="0">
                <a:latin typeface="Calibri" panose="020F0502020204030204" pitchFamily="34" charset="0"/>
                <a:cs typeface="Calibri" panose="020F0502020204030204" pitchFamily="34" charset="0"/>
              </a:rPr>
              <a:t>Result 4</a:t>
            </a:r>
            <a:r>
              <a:rPr lang="en-US" altLang="zh-CN" dirty="0">
                <a:latin typeface="Calibri" panose="020F0502020204030204" pitchFamily="34" charset="0"/>
                <a:cs typeface="Calibri" panose="020F0502020204030204" pitchFamily="34" charset="0"/>
              </a:rPr>
              <a:t>: </a:t>
            </a:r>
            <a:r>
              <a:rPr lang="en-US" altLang="zh-CN" i="1" dirty="0">
                <a:cs typeface="Times New Roman" panose="02020603050405020304" pitchFamily="18" charset="0"/>
              </a:rPr>
              <a:t>l</a:t>
            </a:r>
            <a:r>
              <a:rPr lang="en-US" altLang="zh-CN" baseline="-25000" dirty="0">
                <a:cs typeface="Times New Roman" panose="02020603050405020304" pitchFamily="18" charset="0"/>
              </a:rPr>
              <a:t>1</a:t>
            </a:r>
            <a:r>
              <a:rPr lang="en-US" altLang="zh-CN" dirty="0">
                <a:latin typeface="Calibri" panose="020F0502020204030204" pitchFamily="34" charset="0"/>
                <a:cs typeface="Calibri" panose="020F0502020204030204" pitchFamily="34" charset="0"/>
              </a:rPr>
              <a:t> and </a:t>
            </a:r>
            <a:r>
              <a:rPr lang="en-US" altLang="zh-CN" i="1" dirty="0">
                <a:cs typeface="Times New Roman" panose="02020603050405020304" pitchFamily="18" charset="0"/>
              </a:rPr>
              <a:t>l</a:t>
            </a:r>
            <a:r>
              <a:rPr lang="en-US" altLang="zh-CN" baseline="-25000" dirty="0">
                <a:cs typeface="Times New Roman" panose="02020603050405020304" pitchFamily="18" charset="0"/>
              </a:rPr>
              <a:t>2</a:t>
            </a:r>
            <a:r>
              <a:rPr lang="en-US" altLang="zh-CN" dirty="0">
                <a:latin typeface="Calibri" panose="020F0502020204030204" pitchFamily="34" charset="0"/>
                <a:cs typeface="Calibri" panose="020F0502020204030204" pitchFamily="34" charset="0"/>
              </a:rPr>
              <a:t> are two world lines on the same plane perpendicular to each other, and </a:t>
            </a:r>
            <a:r>
              <a:rPr lang="en-US" altLang="zh-CN" b="1" dirty="0">
                <a:cs typeface="Times New Roman" panose="02020603050405020304" pitchFamily="18" charset="0"/>
              </a:rPr>
              <a:t>v</a:t>
            </a:r>
            <a:r>
              <a:rPr lang="en-US" altLang="zh-CN" baseline="-25000" dirty="0">
                <a:cs typeface="Times New Roman" panose="02020603050405020304" pitchFamily="18" charset="0"/>
              </a:rPr>
              <a:t>1</a:t>
            </a:r>
            <a:r>
              <a:rPr lang="en-US" altLang="zh-CN" dirty="0">
                <a:latin typeface="Calibri" panose="020F0502020204030204" pitchFamily="34" charset="0"/>
                <a:cs typeface="Calibri" panose="020F0502020204030204" pitchFamily="34" charset="0"/>
              </a:rPr>
              <a:t> and </a:t>
            </a:r>
            <a:r>
              <a:rPr lang="en-US" altLang="zh-CN" b="1" dirty="0">
                <a:cs typeface="Times New Roman" panose="02020603050405020304" pitchFamily="18" charset="0"/>
              </a:rPr>
              <a:t>v</a:t>
            </a:r>
            <a:r>
              <a:rPr lang="en-US" altLang="zh-CN" baseline="-25000" dirty="0">
                <a:cs typeface="Times New Roman" panose="02020603050405020304" pitchFamily="18" charset="0"/>
              </a:rPr>
              <a:t>2</a:t>
            </a:r>
            <a:r>
              <a:rPr lang="en-US" altLang="zh-CN" dirty="0">
                <a:latin typeface="Calibri" panose="020F0502020204030204" pitchFamily="34" charset="0"/>
                <a:cs typeface="Calibri" panose="020F0502020204030204" pitchFamily="34" charset="0"/>
              </a:rPr>
              <a:t> are their vanishing points on the imaging plane, respectively. We have,</a:t>
            </a:r>
          </a:p>
        </p:txBody>
      </p:sp>
      <p:graphicFrame>
        <p:nvGraphicFramePr>
          <p:cNvPr id="9" name="Object 12"/>
          <p:cNvGraphicFramePr>
            <a:graphicFrameLocks noChangeAspect="1"/>
          </p:cNvGraphicFramePr>
          <p:nvPr>
            <p:extLst>
              <p:ext uri="{D42A27DB-BD31-4B8C-83A1-F6EECF244321}">
                <p14:modId xmlns:p14="http://schemas.microsoft.com/office/powerpoint/2010/main" val="3507514792"/>
              </p:ext>
            </p:extLst>
          </p:nvPr>
        </p:nvGraphicFramePr>
        <p:xfrm>
          <a:off x="4547409" y="2276180"/>
          <a:ext cx="2322512" cy="452438"/>
        </p:xfrm>
        <a:graphic>
          <a:graphicData uri="http://schemas.openxmlformats.org/presentationml/2006/ole">
            <mc:AlternateContent xmlns:mc="http://schemas.openxmlformats.org/markup-compatibility/2006">
              <mc:Choice xmlns:v="urn:schemas-microsoft-com:vml" Requires="v">
                <p:oleObj spid="_x0000_s27095" name="Equation" r:id="rId3" imgW="1041120" imgH="203040" progId="Equation.DSMT4">
                  <p:embed/>
                </p:oleObj>
              </mc:Choice>
              <mc:Fallback>
                <p:oleObj name="Equation" r:id="rId3" imgW="1041120" imgH="203040" progId="Equation.DSMT4">
                  <p:embed/>
                  <p:pic>
                    <p:nvPicPr>
                      <p:cNvPr id="0" name=""/>
                      <p:cNvPicPr>
                        <a:picLocks noChangeAspect="1" noChangeArrowheads="1"/>
                      </p:cNvPicPr>
                      <p:nvPr/>
                    </p:nvPicPr>
                    <p:blipFill>
                      <a:blip r:embed="rId4"/>
                      <a:srcRect/>
                      <a:stretch>
                        <a:fillRect/>
                      </a:stretch>
                    </p:blipFill>
                    <p:spPr bwMode="auto">
                      <a:xfrm>
                        <a:off x="4547409" y="2276180"/>
                        <a:ext cx="23225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矩形 9"/>
          <p:cNvSpPr/>
          <p:nvPr/>
        </p:nvSpPr>
        <p:spPr bwMode="auto">
          <a:xfrm>
            <a:off x="683984" y="989559"/>
            <a:ext cx="11177336" cy="1782216"/>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sp>
        <p:nvSpPr>
          <p:cNvPr id="11" name="文本框 10">
            <a:extLst>
              <a:ext uri="{FF2B5EF4-FFF2-40B4-BE49-F238E27FC236}">
                <a16:creationId xmlns:a16="http://schemas.microsoft.com/office/drawing/2014/main" id="{901FD1F0-FE6F-48AC-8CC5-270E0FA1840E}"/>
              </a:ext>
            </a:extLst>
          </p:cNvPr>
          <p:cNvSpPr txBox="1"/>
          <p:nvPr/>
        </p:nvSpPr>
        <p:spPr>
          <a:xfrm>
            <a:off x="7696697" y="2266953"/>
            <a:ext cx="2492332"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(Using Result 3)</a:t>
            </a:r>
          </a:p>
        </p:txBody>
      </p:sp>
      <p:sp>
        <p:nvSpPr>
          <p:cNvPr id="12" name="Text Box 4"/>
          <p:cNvSpPr txBox="1">
            <a:spLocks noChangeArrowheads="1"/>
          </p:cNvSpPr>
          <p:nvPr/>
        </p:nvSpPr>
        <p:spPr bwMode="auto">
          <a:xfrm>
            <a:off x="683984" y="3551933"/>
            <a:ext cx="11177336" cy="830997"/>
          </a:xfrm>
          <a:prstGeom prst="rect">
            <a:avLst/>
          </a:prstGeom>
          <a:solidFill>
            <a:srgbClr val="002060"/>
          </a:solidFill>
          <a:ln>
            <a:noFill/>
          </a:ln>
          <a:effec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400" dirty="0">
                <a:solidFill>
                  <a:srgbClr val="FFFF00"/>
                </a:solidFill>
                <a:ea typeface="宋体" panose="02010600030101010101" pitchFamily="2" charset="-122"/>
              </a:rPr>
              <a:t>Note: This is a key result based on which camera calibration schemes roughly estimate camera’s </a:t>
            </a:r>
            <a:r>
              <a:rPr lang="en-US" altLang="zh-CN" sz="2400" dirty="0" err="1">
                <a:solidFill>
                  <a:srgbClr val="FFFF00"/>
                </a:solidFill>
                <a:ea typeface="宋体" panose="02010600030101010101" pitchFamily="2" charset="-122"/>
              </a:rPr>
              <a:t>intrinsics</a:t>
            </a:r>
            <a:endPar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64771265"/>
      </p:ext>
    </p:extLst>
  </p:cSld>
  <p:clrMapOvr>
    <a:masterClrMapping/>
  </p:clrMapOvr>
  <p:transition advTm="12526"/>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20" name="文本框 19">
            <a:extLst>
              <a:ext uri="{FF2B5EF4-FFF2-40B4-BE49-F238E27FC236}">
                <a16:creationId xmlns:a16="http://schemas.microsoft.com/office/drawing/2014/main" id="{901FD1F0-FE6F-48AC-8CC5-270E0FA1840E}"/>
              </a:ext>
            </a:extLst>
          </p:cNvPr>
          <p:cNvSpPr txBox="1"/>
          <p:nvPr/>
        </p:nvSpPr>
        <p:spPr>
          <a:xfrm>
            <a:off x="392209" y="2135730"/>
            <a:ext cx="10450960"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On the projective plane defined by the calibration boards, consider the four lines,</a:t>
            </a:r>
            <a:endParaRPr lang="zh-CN" altLang="en-US" dirty="0">
              <a:latin typeface="Calibri" panose="020F050202020403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901FD1F0-FE6F-48AC-8CC5-270E0FA1840E}"/>
              </a:ext>
            </a:extLst>
          </p:cNvPr>
          <p:cNvSpPr txBox="1"/>
          <p:nvPr/>
        </p:nvSpPr>
        <p:spPr>
          <a:xfrm>
            <a:off x="601188" y="2702170"/>
            <a:ext cx="10450960" cy="461665"/>
          </a:xfrm>
          <a:prstGeom prst="rect">
            <a:avLst/>
          </a:prstGeom>
          <a:noFill/>
        </p:spPr>
        <p:txBody>
          <a:bodyPr wrap="square" rtlCol="0">
            <a:spAutoFit/>
          </a:bodyPr>
          <a:lstStyle/>
          <a:p>
            <a:pPr algn="just"/>
            <a:r>
              <a:rPr lang="en-US" altLang="zh-CN" i="1" dirty="0">
                <a:latin typeface="Calibri" panose="020F0502020204030204" pitchFamily="34" charset="0"/>
                <a:ea typeface="Cambria" panose="02040503050406030204" pitchFamily="18" charset="0"/>
                <a:cs typeface="Calibri" panose="020F0502020204030204" pitchFamily="34" charset="0"/>
              </a:rPr>
              <a:t>l</a:t>
            </a:r>
            <a:r>
              <a:rPr lang="en-US" altLang="zh-CN" baseline="-25000" dirty="0">
                <a:latin typeface="Calibri" panose="020F0502020204030204" pitchFamily="34" charset="0"/>
                <a:ea typeface="Cambria" panose="02040503050406030204" pitchFamily="18" charset="0"/>
                <a:cs typeface="Calibri" panose="020F0502020204030204" pitchFamily="34" charset="0"/>
              </a:rPr>
              <a:t>1</a:t>
            </a:r>
            <a:r>
              <a:rPr lang="en-US" altLang="zh-CN" dirty="0">
                <a:latin typeface="Calibri" panose="020F0502020204030204" pitchFamily="34" charset="0"/>
                <a:ea typeface="Cambria" panose="02040503050406030204" pitchFamily="18" charset="0"/>
                <a:cs typeface="Calibri" panose="020F0502020204030204" pitchFamily="34" charset="0"/>
              </a:rPr>
              <a:t>: X-axis, its infinity point is </a:t>
            </a:r>
            <a:r>
              <a:rPr lang="en-US" altLang="zh-CN" b="1" dirty="0">
                <a:ea typeface="Cambria" panose="02040503050406030204" pitchFamily="18" charset="0"/>
                <a:cs typeface="Times New Roman" panose="02020603050405020304" pitchFamily="18" charset="0"/>
              </a:rPr>
              <a:t>P</a:t>
            </a:r>
            <a:r>
              <a:rPr lang="en-US" altLang="zh-CN" baseline="-25000" dirty="0">
                <a:ea typeface="Cambria" panose="02040503050406030204" pitchFamily="18" charset="0"/>
                <a:cs typeface="Times New Roman" panose="02020603050405020304" pitchFamily="18" charset="0"/>
              </a:rPr>
              <a:t>1</a:t>
            </a:r>
            <a:r>
              <a:rPr lang="en-US" altLang="zh-CN" dirty="0">
                <a:ea typeface="Cambria" panose="02040503050406030204" pitchFamily="18" charset="0"/>
                <a:cs typeface="Times New Roman" panose="02020603050405020304" pitchFamily="18" charset="0"/>
              </a:rPr>
              <a:t>= (1,0,0)</a:t>
            </a:r>
            <a:r>
              <a:rPr lang="en-US" altLang="zh-CN" i="1" baseline="30000" dirty="0">
                <a:ea typeface="Cambria" panose="02040503050406030204" pitchFamily="18" charset="0"/>
                <a:cs typeface="Times New Roman" panose="02020603050405020304" pitchFamily="18" charset="0"/>
              </a:rPr>
              <a:t>T</a:t>
            </a:r>
            <a:endParaRPr lang="zh-CN" altLang="en-US" i="1" baseline="30000" dirty="0">
              <a:cs typeface="Times New Roman" panose="02020603050405020304" pitchFamily="18" charset="0"/>
            </a:endParaRPr>
          </a:p>
        </p:txBody>
      </p:sp>
      <p:sp>
        <p:nvSpPr>
          <p:cNvPr id="34" name="文本框 33">
            <a:extLst>
              <a:ext uri="{FF2B5EF4-FFF2-40B4-BE49-F238E27FC236}">
                <a16:creationId xmlns:a16="http://schemas.microsoft.com/office/drawing/2014/main" id="{901FD1F0-FE6F-48AC-8CC5-270E0FA1840E}"/>
              </a:ext>
            </a:extLst>
          </p:cNvPr>
          <p:cNvSpPr txBox="1"/>
          <p:nvPr/>
        </p:nvSpPr>
        <p:spPr>
          <a:xfrm>
            <a:off x="601188" y="3262778"/>
            <a:ext cx="8505255" cy="461665"/>
          </a:xfrm>
          <a:prstGeom prst="rect">
            <a:avLst/>
          </a:prstGeom>
          <a:noFill/>
        </p:spPr>
        <p:txBody>
          <a:bodyPr wrap="square" rtlCol="0">
            <a:spAutoFit/>
          </a:bodyPr>
          <a:lstStyle/>
          <a:p>
            <a:pPr algn="just"/>
            <a:r>
              <a:rPr lang="en-US" altLang="zh-CN" i="1" dirty="0">
                <a:latin typeface="Calibri" panose="020F0502020204030204" pitchFamily="34" charset="0"/>
                <a:cs typeface="Calibri" panose="020F0502020204030204" pitchFamily="34" charset="0"/>
              </a:rPr>
              <a:t>l</a:t>
            </a:r>
            <a:r>
              <a:rPr lang="en-US" altLang="zh-CN" baseline="-25000" dirty="0">
                <a:latin typeface="Calibri" panose="020F0502020204030204" pitchFamily="34" charset="0"/>
                <a:cs typeface="Calibri" panose="020F0502020204030204" pitchFamily="34" charset="0"/>
              </a:rPr>
              <a:t>2</a:t>
            </a:r>
            <a:r>
              <a:rPr lang="en-US" altLang="zh-CN" dirty="0">
                <a:latin typeface="Calibri" panose="020F0502020204030204" pitchFamily="34" charset="0"/>
                <a:cs typeface="Calibri" panose="020F0502020204030204" pitchFamily="34" charset="0"/>
              </a:rPr>
              <a:t>: Y-axis, its infinity point is </a:t>
            </a:r>
            <a:r>
              <a:rPr lang="en-US" altLang="zh-CN" b="1" dirty="0">
                <a:cs typeface="Times New Roman" panose="02020603050405020304" pitchFamily="18" charset="0"/>
              </a:rPr>
              <a:t>P</a:t>
            </a:r>
            <a:r>
              <a:rPr lang="en-US" altLang="zh-CN" baseline="-25000" dirty="0">
                <a:cs typeface="Times New Roman" panose="02020603050405020304" pitchFamily="18" charset="0"/>
              </a:rPr>
              <a:t>2</a:t>
            </a:r>
            <a:r>
              <a:rPr lang="en-US" altLang="zh-CN" dirty="0">
                <a:cs typeface="Times New Roman" panose="02020603050405020304" pitchFamily="18" charset="0"/>
              </a:rPr>
              <a:t>= (0,1,0)</a:t>
            </a:r>
            <a:r>
              <a:rPr lang="en-US" altLang="zh-CN" i="1" baseline="30000" dirty="0">
                <a:ea typeface="Cambria" panose="02040503050406030204" pitchFamily="18" charset="0"/>
                <a:cs typeface="Times New Roman" panose="02020603050405020304" pitchFamily="18" charset="0"/>
              </a:rPr>
              <a:t> T</a:t>
            </a:r>
            <a:r>
              <a:rPr lang="en-US" altLang="zh-CN" dirty="0">
                <a:latin typeface="Calibri" panose="020F0502020204030204" pitchFamily="34" charset="0"/>
                <a:cs typeface="Calibri" panose="020F0502020204030204" pitchFamily="34" charset="0"/>
              </a:rPr>
              <a:t> </a:t>
            </a:r>
            <a:endParaRPr lang="zh-CN" altLang="en-US" dirty="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901FD1F0-FE6F-48AC-8CC5-270E0FA1840E}"/>
              </a:ext>
            </a:extLst>
          </p:cNvPr>
          <p:cNvSpPr txBox="1"/>
          <p:nvPr/>
        </p:nvSpPr>
        <p:spPr>
          <a:xfrm>
            <a:off x="601189" y="3825712"/>
            <a:ext cx="5926072" cy="461665"/>
          </a:xfrm>
          <a:prstGeom prst="rect">
            <a:avLst/>
          </a:prstGeom>
          <a:noFill/>
        </p:spPr>
        <p:txBody>
          <a:bodyPr wrap="square" rtlCol="0">
            <a:spAutoFit/>
          </a:bodyPr>
          <a:lstStyle/>
          <a:p>
            <a:pPr algn="just"/>
            <a:r>
              <a:rPr lang="en-US" altLang="zh-CN" i="1" dirty="0">
                <a:latin typeface="Calibri" panose="020F0502020204030204" pitchFamily="34" charset="0"/>
                <a:cs typeface="Calibri" panose="020F0502020204030204" pitchFamily="34" charset="0"/>
              </a:rPr>
              <a:t>l</a:t>
            </a:r>
            <a:r>
              <a:rPr lang="en-US" altLang="zh-CN" baseline="-25000" dirty="0">
                <a:latin typeface="Calibri" panose="020F0502020204030204" pitchFamily="34" charset="0"/>
                <a:cs typeface="Calibri" panose="020F0502020204030204" pitchFamily="34" charset="0"/>
              </a:rPr>
              <a:t>3</a:t>
            </a:r>
            <a:r>
              <a:rPr lang="en-US" altLang="zh-CN" dirty="0">
                <a:latin typeface="Calibri" panose="020F0502020204030204" pitchFamily="34" charset="0"/>
                <a:cs typeface="Calibri" panose="020F0502020204030204" pitchFamily="34" charset="0"/>
              </a:rPr>
              <a:t>: line(s) with the infinity point                                      </a:t>
            </a:r>
            <a:endParaRPr lang="zh-CN" altLang="en-US" dirty="0">
              <a:latin typeface="Calibri" panose="020F0502020204030204" pitchFamily="34" charset="0"/>
              <a:cs typeface="Calibri" panose="020F0502020204030204" pitchFamily="34" charset="0"/>
            </a:endParaRPr>
          </a:p>
        </p:txBody>
      </p:sp>
      <p:sp>
        <p:nvSpPr>
          <p:cNvPr id="36" name="文本框 35">
            <a:extLst>
              <a:ext uri="{FF2B5EF4-FFF2-40B4-BE49-F238E27FC236}">
                <a16:creationId xmlns:a16="http://schemas.microsoft.com/office/drawing/2014/main" id="{901FD1F0-FE6F-48AC-8CC5-270E0FA1840E}"/>
              </a:ext>
            </a:extLst>
          </p:cNvPr>
          <p:cNvSpPr txBox="1"/>
          <p:nvPr/>
        </p:nvSpPr>
        <p:spPr>
          <a:xfrm>
            <a:off x="601187" y="4297310"/>
            <a:ext cx="6140081" cy="461665"/>
          </a:xfrm>
          <a:prstGeom prst="rect">
            <a:avLst/>
          </a:prstGeom>
          <a:noFill/>
        </p:spPr>
        <p:txBody>
          <a:bodyPr wrap="square" rtlCol="0">
            <a:spAutoFit/>
          </a:bodyPr>
          <a:lstStyle/>
          <a:p>
            <a:pPr algn="just"/>
            <a:r>
              <a:rPr lang="en-US" altLang="zh-CN" i="1" dirty="0">
                <a:latin typeface="Calibri" panose="020F0502020204030204" pitchFamily="34" charset="0"/>
                <a:cs typeface="Calibri" panose="020F0502020204030204" pitchFamily="34" charset="0"/>
              </a:rPr>
              <a:t>l</a:t>
            </a:r>
            <a:r>
              <a:rPr lang="en-US" altLang="zh-CN" baseline="-25000" dirty="0">
                <a:latin typeface="Calibri" panose="020F0502020204030204" pitchFamily="34" charset="0"/>
                <a:cs typeface="Calibri" panose="020F0502020204030204" pitchFamily="34" charset="0"/>
              </a:rPr>
              <a:t>4</a:t>
            </a:r>
            <a:r>
              <a:rPr lang="en-US" altLang="zh-CN" dirty="0">
                <a:latin typeface="Calibri" panose="020F0502020204030204" pitchFamily="34" charset="0"/>
                <a:cs typeface="Calibri" panose="020F0502020204030204" pitchFamily="34" charset="0"/>
              </a:rPr>
              <a:t>: line(s) with the infinity point                                       </a:t>
            </a:r>
            <a:endParaRPr lang="zh-CN" altLang="en-US" dirty="0">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901FD1F0-FE6F-48AC-8CC5-270E0FA1840E}"/>
              </a:ext>
            </a:extLst>
          </p:cNvPr>
          <p:cNvSpPr txBox="1"/>
          <p:nvPr/>
        </p:nvSpPr>
        <p:spPr>
          <a:xfrm>
            <a:off x="373890" y="5007737"/>
            <a:ext cx="10905555" cy="461665"/>
          </a:xfrm>
          <a:prstGeom prst="rect">
            <a:avLst/>
          </a:prstGeom>
          <a:noFill/>
        </p:spPr>
        <p:txBody>
          <a:bodyPr wrap="square" rtlCol="0">
            <a:spAutoFit/>
          </a:bodyPr>
          <a:lstStyle/>
          <a:p>
            <a:pPr algn="just"/>
            <a:r>
              <a:rPr lang="en-US" altLang="zh-CN" dirty="0">
                <a:cs typeface="Times New Roman" panose="02020603050405020304" pitchFamily="18" charset="0"/>
              </a:rPr>
              <a:t>It can be verified:            ,</a:t>
            </a:r>
            <a:endParaRPr lang="zh-CN" altLang="en-US" dirty="0">
              <a:cs typeface="Times New Roman" panose="02020603050405020304" pitchFamily="18" charset="0"/>
            </a:endParaRPr>
          </a:p>
        </p:txBody>
      </p:sp>
      <p:graphicFrame>
        <p:nvGraphicFramePr>
          <p:cNvPr id="38" name="Object 12"/>
          <p:cNvGraphicFramePr>
            <a:graphicFrameLocks noChangeAspect="1"/>
          </p:cNvGraphicFramePr>
          <p:nvPr>
            <p:extLst>
              <p:ext uri="{D42A27DB-BD31-4B8C-83A1-F6EECF244321}">
                <p14:modId xmlns:p14="http://schemas.microsoft.com/office/powerpoint/2010/main" val="1655289895"/>
              </p:ext>
            </p:extLst>
          </p:nvPr>
        </p:nvGraphicFramePr>
        <p:xfrm>
          <a:off x="2765969" y="5055473"/>
          <a:ext cx="736600" cy="423862"/>
        </p:xfrm>
        <a:graphic>
          <a:graphicData uri="http://schemas.openxmlformats.org/presentationml/2006/ole">
            <mc:AlternateContent xmlns:mc="http://schemas.openxmlformats.org/markup-compatibility/2006">
              <mc:Choice xmlns:v="urn:schemas-microsoft-com:vml" Requires="v">
                <p:oleObj spid="_x0000_s94344" name="Equation" r:id="rId3" imgW="330120" imgH="190440" progId="Equation.DSMT4">
                  <p:embed/>
                </p:oleObj>
              </mc:Choice>
              <mc:Fallback>
                <p:oleObj name="Equation" r:id="rId3" imgW="330120" imgH="190440" progId="Equation.DSMT4">
                  <p:embed/>
                  <p:pic>
                    <p:nvPicPr>
                      <p:cNvPr id="0" name=""/>
                      <p:cNvPicPr>
                        <a:picLocks noChangeAspect="1" noChangeArrowheads="1"/>
                      </p:cNvPicPr>
                      <p:nvPr/>
                    </p:nvPicPr>
                    <p:blipFill>
                      <a:blip r:embed="rId4"/>
                      <a:srcRect/>
                      <a:stretch>
                        <a:fillRect/>
                      </a:stretch>
                    </p:blipFill>
                    <p:spPr bwMode="auto">
                      <a:xfrm>
                        <a:off x="2765969" y="5055473"/>
                        <a:ext cx="7366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12"/>
          <p:cNvGraphicFramePr>
            <a:graphicFrameLocks noChangeAspect="1"/>
          </p:cNvGraphicFramePr>
          <p:nvPr>
            <p:extLst>
              <p:ext uri="{D42A27DB-BD31-4B8C-83A1-F6EECF244321}">
                <p14:modId xmlns:p14="http://schemas.microsoft.com/office/powerpoint/2010/main" val="92687239"/>
              </p:ext>
            </p:extLst>
          </p:nvPr>
        </p:nvGraphicFramePr>
        <p:xfrm>
          <a:off x="4557713" y="3854450"/>
          <a:ext cx="1503362" cy="482600"/>
        </p:xfrm>
        <a:graphic>
          <a:graphicData uri="http://schemas.openxmlformats.org/presentationml/2006/ole">
            <mc:AlternateContent xmlns:mc="http://schemas.openxmlformats.org/markup-compatibility/2006">
              <mc:Choice xmlns:v="urn:schemas-microsoft-com:vml" Requires="v">
                <p:oleObj spid="_x0000_s94345" name="Equation" r:id="rId5" imgW="672840" imgH="215640" progId="Equation.DSMT4">
                  <p:embed/>
                </p:oleObj>
              </mc:Choice>
              <mc:Fallback>
                <p:oleObj name="Equation" r:id="rId5" imgW="672840" imgH="215640" progId="Equation.DSMT4">
                  <p:embed/>
                  <p:pic>
                    <p:nvPicPr>
                      <p:cNvPr id="0" name=""/>
                      <p:cNvPicPr>
                        <a:picLocks noChangeAspect="1" noChangeArrowheads="1"/>
                      </p:cNvPicPr>
                      <p:nvPr/>
                    </p:nvPicPr>
                    <p:blipFill>
                      <a:blip r:embed="rId6"/>
                      <a:srcRect/>
                      <a:stretch>
                        <a:fillRect/>
                      </a:stretch>
                    </p:blipFill>
                    <p:spPr bwMode="auto">
                      <a:xfrm>
                        <a:off x="4557713" y="3854450"/>
                        <a:ext cx="150336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12"/>
          <p:cNvGraphicFramePr>
            <a:graphicFrameLocks noChangeAspect="1"/>
          </p:cNvGraphicFramePr>
          <p:nvPr>
            <p:extLst>
              <p:ext uri="{D42A27DB-BD31-4B8C-83A1-F6EECF244321}">
                <p14:modId xmlns:p14="http://schemas.microsoft.com/office/powerpoint/2010/main" val="3426640473"/>
              </p:ext>
            </p:extLst>
          </p:nvPr>
        </p:nvGraphicFramePr>
        <p:xfrm>
          <a:off x="4541838" y="4319588"/>
          <a:ext cx="1700212" cy="482600"/>
        </p:xfrm>
        <a:graphic>
          <a:graphicData uri="http://schemas.openxmlformats.org/presentationml/2006/ole">
            <mc:AlternateContent xmlns:mc="http://schemas.openxmlformats.org/markup-compatibility/2006">
              <mc:Choice xmlns:v="urn:schemas-microsoft-com:vml" Requires="v">
                <p:oleObj spid="_x0000_s94346" name="Equation" r:id="rId7" imgW="761760" imgH="215640" progId="Equation.DSMT4">
                  <p:embed/>
                </p:oleObj>
              </mc:Choice>
              <mc:Fallback>
                <p:oleObj name="Equation" r:id="rId7" imgW="761760" imgH="215640" progId="Equation.DSMT4">
                  <p:embed/>
                  <p:pic>
                    <p:nvPicPr>
                      <p:cNvPr id="0" name=""/>
                      <p:cNvPicPr>
                        <a:picLocks noChangeAspect="1" noChangeArrowheads="1"/>
                      </p:cNvPicPr>
                      <p:nvPr/>
                    </p:nvPicPr>
                    <p:blipFill>
                      <a:blip r:embed="rId8"/>
                      <a:srcRect/>
                      <a:stretch>
                        <a:fillRect/>
                      </a:stretch>
                    </p:blipFill>
                    <p:spPr bwMode="auto">
                      <a:xfrm>
                        <a:off x="4541838" y="4319588"/>
                        <a:ext cx="170021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12"/>
          <p:cNvGraphicFramePr>
            <a:graphicFrameLocks noChangeAspect="1"/>
          </p:cNvGraphicFramePr>
          <p:nvPr>
            <p:extLst>
              <p:ext uri="{D42A27DB-BD31-4B8C-83A1-F6EECF244321}">
                <p14:modId xmlns:p14="http://schemas.microsoft.com/office/powerpoint/2010/main" val="2023374464"/>
              </p:ext>
            </p:extLst>
          </p:nvPr>
        </p:nvGraphicFramePr>
        <p:xfrm>
          <a:off x="3770856" y="5055617"/>
          <a:ext cx="765175" cy="423863"/>
        </p:xfrm>
        <a:graphic>
          <a:graphicData uri="http://schemas.openxmlformats.org/presentationml/2006/ole">
            <mc:AlternateContent xmlns:mc="http://schemas.openxmlformats.org/markup-compatibility/2006">
              <mc:Choice xmlns:v="urn:schemas-microsoft-com:vml" Requires="v">
                <p:oleObj spid="_x0000_s94347" name="Equation" r:id="rId9" imgW="342720" imgH="190440" progId="Equation.DSMT4">
                  <p:embed/>
                </p:oleObj>
              </mc:Choice>
              <mc:Fallback>
                <p:oleObj name="Equation" r:id="rId9" imgW="342720" imgH="190440" progId="Equation.DSMT4">
                  <p:embed/>
                  <p:pic>
                    <p:nvPicPr>
                      <p:cNvPr id="0" name=""/>
                      <p:cNvPicPr>
                        <a:picLocks noChangeAspect="1" noChangeArrowheads="1"/>
                      </p:cNvPicPr>
                      <p:nvPr/>
                    </p:nvPicPr>
                    <p:blipFill>
                      <a:blip r:embed="rId10"/>
                      <a:srcRect/>
                      <a:stretch>
                        <a:fillRect/>
                      </a:stretch>
                    </p:blipFill>
                    <p:spPr bwMode="auto">
                      <a:xfrm>
                        <a:off x="3770856" y="5055617"/>
                        <a:ext cx="7651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 name="直接箭头连接符 3"/>
          <p:cNvCxnSpPr/>
          <p:nvPr/>
        </p:nvCxnSpPr>
        <p:spPr bwMode="auto">
          <a:xfrm>
            <a:off x="1017917" y="1009291"/>
            <a:ext cx="1296000" cy="0"/>
          </a:xfrm>
          <a:prstGeom prst="straightConnector1">
            <a:avLst/>
          </a:prstGeom>
          <a:solidFill>
            <a:schemeClr val="accent1"/>
          </a:solidFill>
          <a:ln w="22225"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p:nvPr/>
        </p:nvCxnSpPr>
        <p:spPr bwMode="auto">
          <a:xfrm>
            <a:off x="1017917" y="990628"/>
            <a:ext cx="0" cy="1152000"/>
          </a:xfrm>
          <a:prstGeom prst="straightConnector1">
            <a:avLst/>
          </a:prstGeom>
          <a:solidFill>
            <a:schemeClr val="accent1"/>
          </a:solidFill>
          <a:ln w="22225"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2" name="Object 12"/>
          <p:cNvGraphicFramePr>
            <a:graphicFrameLocks noChangeAspect="1"/>
          </p:cNvGraphicFramePr>
          <p:nvPr>
            <p:extLst>
              <p:ext uri="{D42A27DB-BD31-4B8C-83A1-F6EECF244321}">
                <p14:modId xmlns:p14="http://schemas.microsoft.com/office/powerpoint/2010/main" val="605978983"/>
              </p:ext>
            </p:extLst>
          </p:nvPr>
        </p:nvGraphicFramePr>
        <p:xfrm>
          <a:off x="1796163" y="791729"/>
          <a:ext cx="311150" cy="423863"/>
        </p:xfrm>
        <a:graphic>
          <a:graphicData uri="http://schemas.openxmlformats.org/presentationml/2006/ole">
            <mc:AlternateContent xmlns:mc="http://schemas.openxmlformats.org/markup-compatibility/2006">
              <mc:Choice xmlns:v="urn:schemas-microsoft-com:vml" Requires="v">
                <p:oleObj spid="_x0000_s94348" name="Equation" r:id="rId11" imgW="139680" imgH="190440" progId="Equation.DSMT4">
                  <p:embed/>
                </p:oleObj>
              </mc:Choice>
              <mc:Fallback>
                <p:oleObj name="Equation" r:id="rId11" imgW="139680" imgH="190440" progId="Equation.DSMT4">
                  <p:embed/>
                  <p:pic>
                    <p:nvPicPr>
                      <p:cNvPr id="0" name=""/>
                      <p:cNvPicPr>
                        <a:picLocks noChangeAspect="1" noChangeArrowheads="1"/>
                      </p:cNvPicPr>
                      <p:nvPr/>
                    </p:nvPicPr>
                    <p:blipFill>
                      <a:blip r:embed="rId12"/>
                      <a:srcRect/>
                      <a:stretch>
                        <a:fillRect/>
                      </a:stretch>
                    </p:blipFill>
                    <p:spPr bwMode="auto">
                      <a:xfrm>
                        <a:off x="1796163" y="791729"/>
                        <a:ext cx="3111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3940560111"/>
              </p:ext>
            </p:extLst>
          </p:nvPr>
        </p:nvGraphicFramePr>
        <p:xfrm>
          <a:off x="654050" y="1739900"/>
          <a:ext cx="339725" cy="423863"/>
        </p:xfrm>
        <a:graphic>
          <a:graphicData uri="http://schemas.openxmlformats.org/presentationml/2006/ole">
            <mc:AlternateContent xmlns:mc="http://schemas.openxmlformats.org/markup-compatibility/2006">
              <mc:Choice xmlns:v="urn:schemas-microsoft-com:vml" Requires="v">
                <p:oleObj spid="_x0000_s94349" name="Equation" r:id="rId13" imgW="152280" imgH="190440" progId="Equation.DSMT4">
                  <p:embed/>
                </p:oleObj>
              </mc:Choice>
              <mc:Fallback>
                <p:oleObj name="Equation" r:id="rId13" imgW="152280" imgH="190440" progId="Equation.DSMT4">
                  <p:embed/>
                  <p:pic>
                    <p:nvPicPr>
                      <p:cNvPr id="0" name=""/>
                      <p:cNvPicPr>
                        <a:picLocks noChangeAspect="1" noChangeArrowheads="1"/>
                      </p:cNvPicPr>
                      <p:nvPr/>
                    </p:nvPicPr>
                    <p:blipFill>
                      <a:blip r:embed="rId14"/>
                      <a:srcRect/>
                      <a:stretch>
                        <a:fillRect/>
                      </a:stretch>
                    </p:blipFill>
                    <p:spPr bwMode="auto">
                      <a:xfrm>
                        <a:off x="654050" y="1739900"/>
                        <a:ext cx="3397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4" name="直接箭头连接符 23"/>
          <p:cNvCxnSpPr/>
          <p:nvPr/>
        </p:nvCxnSpPr>
        <p:spPr bwMode="auto">
          <a:xfrm>
            <a:off x="1032729" y="1003661"/>
            <a:ext cx="1281188" cy="1132069"/>
          </a:xfrm>
          <a:prstGeom prst="straightConnector1">
            <a:avLst/>
          </a:prstGeom>
          <a:solidFill>
            <a:schemeClr val="accent1"/>
          </a:solidFill>
          <a:ln w="22225"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5" name="Object 12"/>
          <p:cNvGraphicFramePr>
            <a:graphicFrameLocks noChangeAspect="1"/>
          </p:cNvGraphicFramePr>
          <p:nvPr>
            <p:extLst>
              <p:ext uri="{D42A27DB-BD31-4B8C-83A1-F6EECF244321}">
                <p14:modId xmlns:p14="http://schemas.microsoft.com/office/powerpoint/2010/main" val="151014479"/>
              </p:ext>
            </p:extLst>
          </p:nvPr>
        </p:nvGraphicFramePr>
        <p:xfrm>
          <a:off x="2412252" y="1807232"/>
          <a:ext cx="339725" cy="423863"/>
        </p:xfrm>
        <a:graphic>
          <a:graphicData uri="http://schemas.openxmlformats.org/presentationml/2006/ole">
            <mc:AlternateContent xmlns:mc="http://schemas.openxmlformats.org/markup-compatibility/2006">
              <mc:Choice xmlns:v="urn:schemas-microsoft-com:vml" Requires="v">
                <p:oleObj spid="_x0000_s94350" name="Equation" r:id="rId15" imgW="152280" imgH="190440" progId="Equation.DSMT4">
                  <p:embed/>
                </p:oleObj>
              </mc:Choice>
              <mc:Fallback>
                <p:oleObj name="Equation" r:id="rId15" imgW="152280" imgH="190440" progId="Equation.DSMT4">
                  <p:embed/>
                  <p:pic>
                    <p:nvPicPr>
                      <p:cNvPr id="0" name=""/>
                      <p:cNvPicPr>
                        <a:picLocks noChangeAspect="1" noChangeArrowheads="1"/>
                      </p:cNvPicPr>
                      <p:nvPr/>
                    </p:nvPicPr>
                    <p:blipFill>
                      <a:blip r:embed="rId16"/>
                      <a:srcRect/>
                      <a:stretch>
                        <a:fillRect/>
                      </a:stretch>
                    </p:blipFill>
                    <p:spPr bwMode="auto">
                      <a:xfrm>
                        <a:off x="2412252" y="1807232"/>
                        <a:ext cx="3397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7" name="直接箭头连接符 26"/>
          <p:cNvCxnSpPr/>
          <p:nvPr/>
        </p:nvCxnSpPr>
        <p:spPr bwMode="auto">
          <a:xfrm flipV="1">
            <a:off x="1032729" y="1009291"/>
            <a:ext cx="1281188" cy="1126439"/>
          </a:xfrm>
          <a:prstGeom prst="straightConnector1">
            <a:avLst/>
          </a:prstGeom>
          <a:solidFill>
            <a:schemeClr val="accent1"/>
          </a:solidFill>
          <a:ln w="22225"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0" name="Object 12"/>
          <p:cNvGraphicFramePr>
            <a:graphicFrameLocks noChangeAspect="1"/>
          </p:cNvGraphicFramePr>
          <p:nvPr>
            <p:extLst>
              <p:ext uri="{D42A27DB-BD31-4B8C-83A1-F6EECF244321}">
                <p14:modId xmlns:p14="http://schemas.microsoft.com/office/powerpoint/2010/main" val="787666804"/>
              </p:ext>
            </p:extLst>
          </p:nvPr>
        </p:nvGraphicFramePr>
        <p:xfrm>
          <a:off x="2040753" y="1184829"/>
          <a:ext cx="339725" cy="423863"/>
        </p:xfrm>
        <a:graphic>
          <a:graphicData uri="http://schemas.openxmlformats.org/presentationml/2006/ole">
            <mc:AlternateContent xmlns:mc="http://schemas.openxmlformats.org/markup-compatibility/2006">
              <mc:Choice xmlns:v="urn:schemas-microsoft-com:vml" Requires="v">
                <p:oleObj spid="_x0000_s94351" name="Equation" r:id="rId17" imgW="152280" imgH="190440" progId="Equation.DSMT4">
                  <p:embed/>
                </p:oleObj>
              </mc:Choice>
              <mc:Fallback>
                <p:oleObj name="Equation" r:id="rId17" imgW="152280" imgH="190440" progId="Equation.DSMT4">
                  <p:embed/>
                  <p:pic>
                    <p:nvPicPr>
                      <p:cNvPr id="0" name=""/>
                      <p:cNvPicPr>
                        <a:picLocks noChangeAspect="1" noChangeArrowheads="1"/>
                      </p:cNvPicPr>
                      <p:nvPr/>
                    </p:nvPicPr>
                    <p:blipFill>
                      <a:blip r:embed="rId18"/>
                      <a:srcRect/>
                      <a:stretch>
                        <a:fillRect/>
                      </a:stretch>
                    </p:blipFill>
                    <p:spPr bwMode="auto">
                      <a:xfrm>
                        <a:off x="2040753" y="1184829"/>
                        <a:ext cx="3397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12"/>
          <p:cNvGraphicFramePr>
            <a:graphicFrameLocks noChangeAspect="1"/>
          </p:cNvGraphicFramePr>
          <p:nvPr>
            <p:extLst>
              <p:ext uri="{D42A27DB-BD31-4B8C-83A1-F6EECF244321}">
                <p14:modId xmlns:p14="http://schemas.microsoft.com/office/powerpoint/2010/main" val="878452362"/>
              </p:ext>
            </p:extLst>
          </p:nvPr>
        </p:nvGraphicFramePr>
        <p:xfrm>
          <a:off x="649788" y="833438"/>
          <a:ext cx="339725" cy="339725"/>
        </p:xfrm>
        <a:graphic>
          <a:graphicData uri="http://schemas.openxmlformats.org/presentationml/2006/ole">
            <mc:AlternateContent xmlns:mc="http://schemas.openxmlformats.org/markup-compatibility/2006">
              <mc:Choice xmlns:v="urn:schemas-microsoft-com:vml" Requires="v">
                <p:oleObj spid="_x0000_s94352" name="Equation" r:id="rId19" imgW="152280" imgH="152280" progId="Equation.DSMT4">
                  <p:embed/>
                </p:oleObj>
              </mc:Choice>
              <mc:Fallback>
                <p:oleObj name="Equation" r:id="rId19" imgW="152280" imgH="152280" progId="Equation.DSMT4">
                  <p:embed/>
                  <p:pic>
                    <p:nvPicPr>
                      <p:cNvPr id="0" name=""/>
                      <p:cNvPicPr>
                        <a:picLocks noChangeAspect="1" noChangeArrowheads="1"/>
                      </p:cNvPicPr>
                      <p:nvPr/>
                    </p:nvPicPr>
                    <p:blipFill>
                      <a:blip r:embed="rId20"/>
                      <a:srcRect/>
                      <a:stretch>
                        <a:fillRect/>
                      </a:stretch>
                    </p:blipFill>
                    <p:spPr bwMode="auto">
                      <a:xfrm>
                        <a:off x="649788" y="833438"/>
                        <a:ext cx="339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67924312"/>
      </p:ext>
    </p:extLst>
  </p:cSld>
  <p:clrMapOvr>
    <a:masterClrMapping/>
  </p:clrMapOvr>
  <p:transition advTm="12526"/>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What is camera calibration?</a:t>
            </a:r>
          </a:p>
        </p:txBody>
      </p:sp>
      <p:sp>
        <p:nvSpPr>
          <p:cNvPr id="2" name="文本框 1"/>
          <p:cNvSpPr txBox="1"/>
          <p:nvPr/>
        </p:nvSpPr>
        <p:spPr>
          <a:xfrm>
            <a:off x="802434" y="905066"/>
            <a:ext cx="6024213" cy="461665"/>
          </a:xfrm>
          <a:prstGeom prst="rect">
            <a:avLst/>
          </a:prstGeom>
          <a:noFill/>
        </p:spPr>
        <p:txBody>
          <a:bodyPr wrap="none" rtlCol="0">
            <a:spAutoFit/>
          </a:bodyPr>
          <a:lstStyle/>
          <a:p>
            <a:r>
              <a:rPr lang="en-US" altLang="zh-CN" dirty="0"/>
              <a:t>Example:  PnP (Perspective N Points) problem </a:t>
            </a:r>
            <a:endParaRPr lang="zh-CN" altLang="en-US" dirty="0"/>
          </a:p>
        </p:txBody>
      </p:sp>
      <p:sp>
        <p:nvSpPr>
          <p:cNvPr id="6" name="文本框 5"/>
          <p:cNvSpPr txBox="1"/>
          <p:nvPr/>
        </p:nvSpPr>
        <p:spPr>
          <a:xfrm>
            <a:off x="802434" y="1365375"/>
            <a:ext cx="7117654" cy="461665"/>
          </a:xfrm>
          <a:prstGeom prst="rect">
            <a:avLst/>
          </a:prstGeom>
          <a:noFill/>
        </p:spPr>
        <p:txBody>
          <a:bodyPr wrap="none" rtlCol="0">
            <a:spAutoFit/>
          </a:bodyPr>
          <a:lstStyle/>
          <a:p>
            <a:r>
              <a:rPr lang="en-US" altLang="zh-CN" dirty="0"/>
              <a:t>Suppose a camera is calibrated (its </a:t>
            </a:r>
            <a:r>
              <a:rPr lang="en-US" altLang="zh-CN" dirty="0" err="1"/>
              <a:t>intrinsics</a:t>
            </a:r>
            <a:r>
              <a:rPr lang="en-US" altLang="zh-CN" dirty="0"/>
              <a:t> are known)</a:t>
            </a:r>
            <a:endParaRPr lang="zh-CN" altLang="en-US" dirty="0"/>
          </a:p>
        </p:txBody>
      </p:sp>
      <p:sp>
        <p:nvSpPr>
          <p:cNvPr id="7" name="文本框 6"/>
          <p:cNvSpPr txBox="1"/>
          <p:nvPr/>
        </p:nvSpPr>
        <p:spPr>
          <a:xfrm>
            <a:off x="802435" y="1827040"/>
            <a:ext cx="4963883" cy="2308324"/>
          </a:xfrm>
          <a:prstGeom prst="rect">
            <a:avLst/>
          </a:prstGeom>
          <a:noFill/>
        </p:spPr>
        <p:txBody>
          <a:bodyPr wrap="square" rtlCol="0">
            <a:spAutoFit/>
          </a:bodyPr>
          <a:lstStyle/>
          <a:p>
            <a:pPr algn="just"/>
            <a:r>
              <a:rPr lang="en-US" altLang="zh-CN" dirty="0"/>
              <a:t>From a set of spatial points with known coordinates in the WCS and their pixel positions on the image, the pose of the camera with respect to the WCS can be recovered. This is a simple </a:t>
            </a:r>
            <a:r>
              <a:rPr lang="en-US" altLang="zh-CN" b="1" dirty="0">
                <a:solidFill>
                  <a:srgbClr val="FF0000"/>
                </a:solidFill>
              </a:rPr>
              <a:t>visual </a:t>
            </a:r>
            <a:r>
              <a:rPr lang="en-US" altLang="zh-CN" b="1" dirty="0" err="1">
                <a:solidFill>
                  <a:srgbClr val="FF0000"/>
                </a:solidFill>
              </a:rPr>
              <a:t>odometry</a:t>
            </a:r>
            <a:r>
              <a:rPr lang="en-US" altLang="zh-CN" dirty="0"/>
              <a:t>.</a:t>
            </a:r>
            <a:endParaRPr lang="zh-CN" altLang="en-US" dirty="0"/>
          </a:p>
        </p:txBody>
      </p:sp>
    </p:spTree>
    <p:extLst>
      <p:ext uri="{BB962C8B-B14F-4D97-AF65-F5344CB8AC3E}">
        <p14:creationId xmlns:p14="http://schemas.microsoft.com/office/powerpoint/2010/main" val="3966610078"/>
      </p:ext>
    </p:extLst>
  </p:cSld>
  <p:clrMapOvr>
    <a:masterClrMapping/>
  </p:clrMapOvr>
  <p:transition advTm="12526"/>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3" name="文本框 2">
            <a:extLst>
              <a:ext uri="{FF2B5EF4-FFF2-40B4-BE49-F238E27FC236}">
                <a16:creationId xmlns:a16="http://schemas.microsoft.com/office/drawing/2014/main" id="{901FD1F0-FE6F-48AC-8CC5-270E0FA1840E}"/>
              </a:ext>
            </a:extLst>
          </p:cNvPr>
          <p:cNvSpPr txBox="1"/>
          <p:nvPr/>
        </p:nvSpPr>
        <p:spPr>
          <a:xfrm>
            <a:off x="362370" y="1550461"/>
            <a:ext cx="5541719" cy="830997"/>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The plane of the calibration board and its image is linked via a </a:t>
            </a:r>
            <a:r>
              <a:rPr lang="en-US" altLang="zh-CN" dirty="0" err="1">
                <a:latin typeface="Calibri" panose="020F0502020204030204" pitchFamily="34" charset="0"/>
                <a:cs typeface="Calibri" panose="020F0502020204030204" pitchFamily="34" charset="0"/>
              </a:rPr>
              <a:t>homography</a:t>
            </a:r>
            <a:endParaRPr lang="zh-CN" altLang="en-US" dirty="0">
              <a:latin typeface="Calibri" panose="020F0502020204030204" pitchFamily="34" charset="0"/>
              <a:cs typeface="Calibri" panose="020F0502020204030204" pitchFamily="34" charset="0"/>
            </a:endParaRPr>
          </a:p>
        </p:txBody>
      </p:sp>
      <p:graphicFrame>
        <p:nvGraphicFramePr>
          <p:cNvPr id="4" name="Object 12"/>
          <p:cNvGraphicFramePr>
            <a:graphicFrameLocks noChangeAspect="1"/>
          </p:cNvGraphicFramePr>
          <p:nvPr>
            <p:extLst>
              <p:ext uri="{D42A27DB-BD31-4B8C-83A1-F6EECF244321}">
                <p14:modId xmlns:p14="http://schemas.microsoft.com/office/powerpoint/2010/main" val="58858233"/>
              </p:ext>
            </p:extLst>
          </p:nvPr>
        </p:nvGraphicFramePr>
        <p:xfrm>
          <a:off x="2300399" y="2347340"/>
          <a:ext cx="1844675" cy="423863"/>
        </p:xfrm>
        <a:graphic>
          <a:graphicData uri="http://schemas.openxmlformats.org/presentationml/2006/ole">
            <mc:AlternateContent xmlns:mc="http://schemas.openxmlformats.org/markup-compatibility/2006">
              <mc:Choice xmlns:v="urn:schemas-microsoft-com:vml" Requires="v">
                <p:oleObj spid="_x0000_s84282" name="Equation" r:id="rId3" imgW="825480" imgH="190440" progId="Equation.DSMT4">
                  <p:embed/>
                </p:oleObj>
              </mc:Choice>
              <mc:Fallback>
                <p:oleObj name="Equation" r:id="rId3" imgW="825480" imgH="190440" progId="Equation.DSMT4">
                  <p:embed/>
                  <p:pic>
                    <p:nvPicPr>
                      <p:cNvPr id="0" name=""/>
                      <p:cNvPicPr>
                        <a:picLocks noChangeAspect="1" noChangeArrowheads="1"/>
                      </p:cNvPicPr>
                      <p:nvPr/>
                    </p:nvPicPr>
                    <p:blipFill>
                      <a:blip r:embed="rId4"/>
                      <a:srcRect/>
                      <a:stretch>
                        <a:fillRect/>
                      </a:stretch>
                    </p:blipFill>
                    <p:spPr bwMode="auto">
                      <a:xfrm>
                        <a:off x="2300399" y="2347340"/>
                        <a:ext cx="18446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2"/>
          <p:cNvGraphicFramePr>
            <a:graphicFrameLocks noChangeAspect="1"/>
          </p:cNvGraphicFramePr>
          <p:nvPr>
            <p:extLst>
              <p:ext uri="{D42A27DB-BD31-4B8C-83A1-F6EECF244321}">
                <p14:modId xmlns:p14="http://schemas.microsoft.com/office/powerpoint/2010/main" val="11526669"/>
              </p:ext>
            </p:extLst>
          </p:nvPr>
        </p:nvGraphicFramePr>
        <p:xfrm>
          <a:off x="2094116" y="5210745"/>
          <a:ext cx="2043112" cy="481012"/>
        </p:xfrm>
        <a:graphic>
          <a:graphicData uri="http://schemas.openxmlformats.org/presentationml/2006/ole">
            <mc:AlternateContent xmlns:mc="http://schemas.openxmlformats.org/markup-compatibility/2006">
              <mc:Choice xmlns:v="urn:schemas-microsoft-com:vml" Requires="v">
                <p:oleObj spid="_x0000_s84283" name="Equation" r:id="rId5" imgW="914400" imgH="215640" progId="Equation.DSMT4">
                  <p:embed/>
                </p:oleObj>
              </mc:Choice>
              <mc:Fallback>
                <p:oleObj name="Equation" r:id="rId5" imgW="914400" imgH="215640" progId="Equation.DSMT4">
                  <p:embed/>
                  <p:pic>
                    <p:nvPicPr>
                      <p:cNvPr id="0" name=""/>
                      <p:cNvPicPr>
                        <a:picLocks noChangeAspect="1" noChangeArrowheads="1"/>
                      </p:cNvPicPr>
                      <p:nvPr/>
                    </p:nvPicPr>
                    <p:blipFill>
                      <a:blip r:embed="rId6"/>
                      <a:srcRect/>
                      <a:stretch>
                        <a:fillRect/>
                      </a:stretch>
                    </p:blipFill>
                    <p:spPr bwMode="auto">
                      <a:xfrm>
                        <a:off x="2094116" y="5210745"/>
                        <a:ext cx="204311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文本框 14">
            <a:extLst>
              <a:ext uri="{FF2B5EF4-FFF2-40B4-BE49-F238E27FC236}">
                <a16:creationId xmlns:a16="http://schemas.microsoft.com/office/drawing/2014/main" id="{901FD1F0-FE6F-48AC-8CC5-270E0FA1840E}"/>
              </a:ext>
            </a:extLst>
          </p:cNvPr>
          <p:cNvSpPr txBox="1"/>
          <p:nvPr/>
        </p:nvSpPr>
        <p:spPr>
          <a:xfrm>
            <a:off x="362370" y="3727473"/>
            <a:ext cx="5541719" cy="1015663"/>
          </a:xfrm>
          <a:prstGeom prst="rect">
            <a:avLst/>
          </a:prstGeom>
          <a:noFill/>
        </p:spPr>
        <p:txBody>
          <a:bodyPr wrap="square" rtlCol="0">
            <a:spAutoFit/>
          </a:bodyPr>
          <a:lstStyle/>
          <a:p>
            <a:pPr algn="just"/>
            <a:r>
              <a:rPr lang="en-US" altLang="zh-CN" sz="2000" b="1" dirty="0">
                <a:cs typeface="Times New Roman" panose="02020603050405020304" pitchFamily="18" charset="0"/>
              </a:rPr>
              <a:t>H</a:t>
            </a:r>
            <a:r>
              <a:rPr lang="en-US" altLang="zh-CN" sz="2000" dirty="0">
                <a:latin typeface="Calibri" panose="020F0502020204030204" pitchFamily="34" charset="0"/>
                <a:cs typeface="Calibri" panose="020F0502020204030204" pitchFamily="34" charset="0"/>
              </a:rPr>
              <a:t> can be estimated in advance for each calibration board image using the techniques introduced in Lect. 3</a:t>
            </a:r>
          </a:p>
        </p:txBody>
      </p:sp>
      <p:sp>
        <p:nvSpPr>
          <p:cNvPr id="16" name="文本框 15">
            <a:extLst>
              <a:ext uri="{FF2B5EF4-FFF2-40B4-BE49-F238E27FC236}">
                <a16:creationId xmlns:a16="http://schemas.microsoft.com/office/drawing/2014/main" id="{901FD1F0-FE6F-48AC-8CC5-270E0FA1840E}"/>
              </a:ext>
            </a:extLst>
          </p:cNvPr>
          <p:cNvSpPr txBox="1"/>
          <p:nvPr/>
        </p:nvSpPr>
        <p:spPr>
          <a:xfrm>
            <a:off x="6390486" y="1475808"/>
            <a:ext cx="3210600"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Images of </a:t>
            </a:r>
            <a:r>
              <a:rPr lang="en-US" altLang="zh-CN" sz="2000" b="1" dirty="0">
                <a:cs typeface="Times New Roman" panose="02020603050405020304" pitchFamily="18" charset="0"/>
              </a:rPr>
              <a:t>P</a:t>
            </a:r>
            <a:r>
              <a:rPr lang="en-US" altLang="zh-CN" sz="2000" baseline="-25000" dirty="0">
                <a:cs typeface="Times New Roman" panose="02020603050405020304" pitchFamily="18" charset="0"/>
              </a:rPr>
              <a:t>1</a:t>
            </a:r>
            <a:r>
              <a:rPr lang="en-US" altLang="zh-CN" sz="2000" dirty="0">
                <a:latin typeface="Calibri" panose="020F0502020204030204" pitchFamily="34" charset="0"/>
                <a:cs typeface="Calibri" panose="020F0502020204030204" pitchFamily="34" charset="0"/>
              </a:rPr>
              <a:t>, </a:t>
            </a:r>
            <a:r>
              <a:rPr lang="en-US" altLang="zh-CN" sz="2000" b="1" dirty="0">
                <a:cs typeface="Times New Roman" panose="02020603050405020304" pitchFamily="18" charset="0"/>
              </a:rPr>
              <a:t>P</a:t>
            </a:r>
            <a:r>
              <a:rPr lang="en-US" altLang="zh-CN" sz="2000" baseline="-25000" dirty="0">
                <a:cs typeface="Times New Roman" panose="02020603050405020304" pitchFamily="18" charset="0"/>
              </a:rPr>
              <a:t>2</a:t>
            </a:r>
            <a:r>
              <a:rPr lang="en-US" altLang="zh-CN" sz="2000" dirty="0">
                <a:latin typeface="Calibri" panose="020F0502020204030204" pitchFamily="34" charset="0"/>
                <a:cs typeface="Calibri" panose="020F0502020204030204" pitchFamily="34" charset="0"/>
              </a:rPr>
              <a:t>, </a:t>
            </a:r>
            <a:r>
              <a:rPr lang="en-US" altLang="zh-CN" sz="2000" b="1" dirty="0">
                <a:cs typeface="Times New Roman" panose="02020603050405020304" pitchFamily="18" charset="0"/>
              </a:rPr>
              <a:t>P</a:t>
            </a:r>
            <a:r>
              <a:rPr lang="en-US" altLang="zh-CN" sz="2000" baseline="-25000" dirty="0">
                <a:cs typeface="Times New Roman" panose="02020603050405020304" pitchFamily="18" charset="0"/>
              </a:rPr>
              <a:t>3</a:t>
            </a:r>
            <a:r>
              <a:rPr lang="en-US" altLang="zh-CN" sz="2000" dirty="0">
                <a:latin typeface="Calibri" panose="020F0502020204030204" pitchFamily="34" charset="0"/>
                <a:cs typeface="Calibri" panose="020F0502020204030204" pitchFamily="34" charset="0"/>
              </a:rPr>
              <a:t>, </a:t>
            </a:r>
            <a:r>
              <a:rPr lang="en-US" altLang="zh-CN" sz="2000" b="1" dirty="0">
                <a:cs typeface="Times New Roman" panose="02020603050405020304" pitchFamily="18" charset="0"/>
              </a:rPr>
              <a:t>P</a:t>
            </a:r>
            <a:r>
              <a:rPr lang="en-US" altLang="zh-CN" sz="2000" baseline="-25000" dirty="0">
                <a:cs typeface="Times New Roman" panose="02020603050405020304" pitchFamily="18" charset="0"/>
              </a:rPr>
              <a:t>4 </a:t>
            </a:r>
            <a:r>
              <a:rPr lang="en-US" altLang="zh-CN" sz="2000" dirty="0">
                <a:latin typeface="Calibri" panose="020F0502020204030204" pitchFamily="34" charset="0"/>
                <a:cs typeface="Calibri" panose="020F0502020204030204" pitchFamily="34" charset="0"/>
              </a:rPr>
              <a:t>are,</a:t>
            </a:r>
          </a:p>
        </p:txBody>
      </p:sp>
      <p:graphicFrame>
        <p:nvGraphicFramePr>
          <p:cNvPr id="18" name="Object 12"/>
          <p:cNvGraphicFramePr>
            <a:graphicFrameLocks noChangeAspect="1"/>
          </p:cNvGraphicFramePr>
          <p:nvPr>
            <p:extLst>
              <p:ext uri="{D42A27DB-BD31-4B8C-83A1-F6EECF244321}">
                <p14:modId xmlns:p14="http://schemas.microsoft.com/office/powerpoint/2010/main" val="901363886"/>
              </p:ext>
            </p:extLst>
          </p:nvPr>
        </p:nvGraphicFramePr>
        <p:xfrm>
          <a:off x="6430381" y="1915391"/>
          <a:ext cx="5534025" cy="1328738"/>
        </p:xfrm>
        <a:graphic>
          <a:graphicData uri="http://schemas.openxmlformats.org/presentationml/2006/ole">
            <mc:AlternateContent xmlns:mc="http://schemas.openxmlformats.org/markup-compatibility/2006">
              <mc:Choice xmlns:v="urn:schemas-microsoft-com:vml" Requires="v">
                <p:oleObj spid="_x0000_s84284" name="Equation" r:id="rId7" imgW="2476440" imgH="596880" progId="Equation.DSMT4">
                  <p:embed/>
                </p:oleObj>
              </mc:Choice>
              <mc:Fallback>
                <p:oleObj name="Equation" r:id="rId7" imgW="2476440" imgH="596880" progId="Equation.DSMT4">
                  <p:embed/>
                  <p:pic>
                    <p:nvPicPr>
                      <p:cNvPr id="0" name=""/>
                      <p:cNvPicPr>
                        <a:picLocks noChangeAspect="1" noChangeArrowheads="1"/>
                      </p:cNvPicPr>
                      <p:nvPr/>
                    </p:nvPicPr>
                    <p:blipFill>
                      <a:blip r:embed="rId8"/>
                      <a:srcRect/>
                      <a:stretch>
                        <a:fillRect/>
                      </a:stretch>
                    </p:blipFill>
                    <p:spPr bwMode="auto">
                      <a:xfrm>
                        <a:off x="6430381" y="1915391"/>
                        <a:ext cx="5534025"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矩形 18"/>
          <p:cNvSpPr/>
          <p:nvPr/>
        </p:nvSpPr>
        <p:spPr bwMode="auto">
          <a:xfrm>
            <a:off x="273320" y="1536357"/>
            <a:ext cx="5719821" cy="4526790"/>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graphicFrame>
        <p:nvGraphicFramePr>
          <p:cNvPr id="23" name="Object 12"/>
          <p:cNvGraphicFramePr>
            <a:graphicFrameLocks noChangeAspect="1"/>
          </p:cNvGraphicFramePr>
          <p:nvPr>
            <p:extLst>
              <p:ext uri="{D42A27DB-BD31-4B8C-83A1-F6EECF244321}">
                <p14:modId xmlns:p14="http://schemas.microsoft.com/office/powerpoint/2010/main" val="1308195906"/>
              </p:ext>
            </p:extLst>
          </p:nvPr>
        </p:nvGraphicFramePr>
        <p:xfrm>
          <a:off x="6423286" y="3190154"/>
          <a:ext cx="3433763" cy="2628900"/>
        </p:xfrm>
        <a:graphic>
          <a:graphicData uri="http://schemas.openxmlformats.org/presentationml/2006/ole">
            <mc:AlternateContent xmlns:mc="http://schemas.openxmlformats.org/markup-compatibility/2006">
              <mc:Choice xmlns:v="urn:schemas-microsoft-com:vml" Requires="v">
                <p:oleObj spid="_x0000_s84285" name="Equation" r:id="rId9" imgW="1536480" imgH="1180800" progId="Equation.DSMT4">
                  <p:embed/>
                </p:oleObj>
              </mc:Choice>
              <mc:Fallback>
                <p:oleObj name="Equation" r:id="rId9" imgW="1536480" imgH="1180800" progId="Equation.DSMT4">
                  <p:embed/>
                  <p:pic>
                    <p:nvPicPr>
                      <p:cNvPr id="0" name=""/>
                      <p:cNvPicPr>
                        <a:picLocks noChangeAspect="1" noChangeArrowheads="1"/>
                      </p:cNvPicPr>
                      <p:nvPr/>
                    </p:nvPicPr>
                    <p:blipFill>
                      <a:blip r:embed="rId10"/>
                      <a:srcRect/>
                      <a:stretch>
                        <a:fillRect/>
                      </a:stretch>
                    </p:blipFill>
                    <p:spPr bwMode="auto">
                      <a:xfrm>
                        <a:off x="6423286" y="3190154"/>
                        <a:ext cx="3433763"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矩形 23"/>
          <p:cNvSpPr/>
          <p:nvPr/>
        </p:nvSpPr>
        <p:spPr bwMode="auto">
          <a:xfrm>
            <a:off x="6307152" y="1522838"/>
            <a:ext cx="5719821" cy="4526790"/>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sp>
        <p:nvSpPr>
          <p:cNvPr id="25" name="右箭头 24"/>
          <p:cNvSpPr>
            <a:spLocks noChangeArrowheads="1"/>
          </p:cNvSpPr>
          <p:nvPr/>
        </p:nvSpPr>
        <p:spPr bwMode="auto">
          <a:xfrm>
            <a:off x="6018723" y="3498843"/>
            <a:ext cx="28843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21" name="文本框 20">
            <a:extLst>
              <a:ext uri="{FF2B5EF4-FFF2-40B4-BE49-F238E27FC236}">
                <a16:creationId xmlns:a16="http://schemas.microsoft.com/office/drawing/2014/main" id="{901FD1F0-FE6F-48AC-8CC5-270E0FA1840E}"/>
              </a:ext>
            </a:extLst>
          </p:cNvPr>
          <p:cNvSpPr txBox="1"/>
          <p:nvPr/>
        </p:nvSpPr>
        <p:spPr>
          <a:xfrm>
            <a:off x="362370" y="4810635"/>
            <a:ext cx="1835885"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Denote </a:t>
            </a:r>
            <a:r>
              <a:rPr lang="en-US" altLang="zh-CN" sz="2000" b="1" dirty="0">
                <a:cs typeface="Times New Roman" panose="02020603050405020304" pitchFamily="18" charset="0"/>
              </a:rPr>
              <a:t>H</a:t>
            </a:r>
            <a:r>
              <a:rPr lang="en-US" altLang="zh-CN" sz="2000" dirty="0">
                <a:latin typeface="Calibri" panose="020F0502020204030204" pitchFamily="34" charset="0"/>
                <a:cs typeface="Calibri" panose="020F0502020204030204" pitchFamily="34" charset="0"/>
              </a:rPr>
              <a:t> by,</a:t>
            </a:r>
          </a:p>
        </p:txBody>
      </p:sp>
      <p:sp>
        <p:nvSpPr>
          <p:cNvPr id="22" name="文本框 21">
            <a:extLst>
              <a:ext uri="{FF2B5EF4-FFF2-40B4-BE49-F238E27FC236}">
                <a16:creationId xmlns:a16="http://schemas.microsoft.com/office/drawing/2014/main" id="{901FD1F0-FE6F-48AC-8CC5-270E0FA1840E}"/>
              </a:ext>
            </a:extLst>
          </p:cNvPr>
          <p:cNvSpPr txBox="1"/>
          <p:nvPr/>
        </p:nvSpPr>
        <p:spPr>
          <a:xfrm>
            <a:off x="513534" y="3007286"/>
            <a:ext cx="2340503"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point on the image</a:t>
            </a:r>
          </a:p>
        </p:txBody>
      </p:sp>
      <p:sp>
        <p:nvSpPr>
          <p:cNvPr id="26" name="文本框 25">
            <a:extLst>
              <a:ext uri="{FF2B5EF4-FFF2-40B4-BE49-F238E27FC236}">
                <a16:creationId xmlns:a16="http://schemas.microsoft.com/office/drawing/2014/main" id="{901FD1F0-FE6F-48AC-8CC5-270E0FA1840E}"/>
              </a:ext>
            </a:extLst>
          </p:cNvPr>
          <p:cNvSpPr txBox="1"/>
          <p:nvPr/>
        </p:nvSpPr>
        <p:spPr>
          <a:xfrm>
            <a:off x="2986003" y="2934946"/>
            <a:ext cx="3004479" cy="70788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homogeneous planar point on the calibration board</a:t>
            </a:r>
          </a:p>
        </p:txBody>
      </p:sp>
      <p:cxnSp>
        <p:nvCxnSpPr>
          <p:cNvPr id="27" name="曲线连接符 26"/>
          <p:cNvCxnSpPr/>
          <p:nvPr/>
        </p:nvCxnSpPr>
        <p:spPr bwMode="auto">
          <a:xfrm flipV="1">
            <a:off x="1522285" y="2608873"/>
            <a:ext cx="752533" cy="436611"/>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曲线连接符 28"/>
          <p:cNvCxnSpPr>
            <a:stCxn id="26" idx="0"/>
          </p:cNvCxnSpPr>
          <p:nvPr/>
        </p:nvCxnSpPr>
        <p:spPr bwMode="auto">
          <a:xfrm rot="16200000" flipV="1">
            <a:off x="4179433" y="2626136"/>
            <a:ext cx="172978" cy="444642"/>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71045396"/>
      </p:ext>
    </p:extLst>
  </p:cSld>
  <p:clrMapOvr>
    <a:masterClrMapping/>
  </p:clrMapOvr>
  <p:transition advTm="12526"/>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3" name="文本框 2">
            <a:extLst>
              <a:ext uri="{FF2B5EF4-FFF2-40B4-BE49-F238E27FC236}">
                <a16:creationId xmlns:a16="http://schemas.microsoft.com/office/drawing/2014/main" id="{901FD1F0-FE6F-48AC-8CC5-270E0FA1840E}"/>
              </a:ext>
            </a:extLst>
          </p:cNvPr>
          <p:cNvSpPr txBox="1"/>
          <p:nvPr/>
        </p:nvSpPr>
        <p:spPr>
          <a:xfrm>
            <a:off x="765433" y="922750"/>
            <a:ext cx="10450960"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Based on Result 4, we have</a:t>
            </a:r>
            <a:endParaRPr lang="zh-CN" altLang="en-US" dirty="0">
              <a:latin typeface="Calibri" panose="020F0502020204030204" pitchFamily="34" charset="0"/>
              <a:cs typeface="Calibri" panose="020F0502020204030204" pitchFamily="34" charset="0"/>
            </a:endParaRPr>
          </a:p>
        </p:txBody>
      </p:sp>
      <p:graphicFrame>
        <p:nvGraphicFramePr>
          <p:cNvPr id="21" name="Object 12"/>
          <p:cNvGraphicFramePr>
            <a:graphicFrameLocks noChangeAspect="1"/>
          </p:cNvGraphicFramePr>
          <p:nvPr>
            <p:extLst>
              <p:ext uri="{D42A27DB-BD31-4B8C-83A1-F6EECF244321}">
                <p14:modId xmlns:p14="http://schemas.microsoft.com/office/powerpoint/2010/main" val="3418831811"/>
              </p:ext>
            </p:extLst>
          </p:nvPr>
        </p:nvGraphicFramePr>
        <p:xfrm>
          <a:off x="3665959" y="1384415"/>
          <a:ext cx="2463800" cy="990600"/>
        </p:xfrm>
        <a:graphic>
          <a:graphicData uri="http://schemas.openxmlformats.org/presentationml/2006/ole">
            <mc:AlternateContent xmlns:mc="http://schemas.openxmlformats.org/markup-compatibility/2006">
              <mc:Choice xmlns:v="urn:schemas-microsoft-com:vml" Requires="v">
                <p:oleObj spid="_x0000_s38534" name="Equation" r:id="rId3" imgW="1104840" imgH="444240" progId="Equation.DSMT4">
                  <p:embed/>
                </p:oleObj>
              </mc:Choice>
              <mc:Fallback>
                <p:oleObj name="Equation" r:id="rId3" imgW="1104840" imgH="444240" progId="Equation.DSMT4">
                  <p:embed/>
                  <p:pic>
                    <p:nvPicPr>
                      <p:cNvPr id="0" name=""/>
                      <p:cNvPicPr>
                        <a:picLocks noChangeAspect="1" noChangeArrowheads="1"/>
                      </p:cNvPicPr>
                      <p:nvPr/>
                    </p:nvPicPr>
                    <p:blipFill>
                      <a:blip r:embed="rId4"/>
                      <a:srcRect/>
                      <a:stretch>
                        <a:fillRect/>
                      </a:stretch>
                    </p:blipFill>
                    <p:spPr bwMode="auto">
                      <a:xfrm>
                        <a:off x="3665959" y="1384415"/>
                        <a:ext cx="246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文本框 25">
            <a:extLst>
              <a:ext uri="{FF2B5EF4-FFF2-40B4-BE49-F238E27FC236}">
                <a16:creationId xmlns:a16="http://schemas.microsoft.com/office/drawing/2014/main" id="{901FD1F0-FE6F-48AC-8CC5-270E0FA1840E}"/>
              </a:ext>
            </a:extLst>
          </p:cNvPr>
          <p:cNvSpPr txBox="1"/>
          <p:nvPr/>
        </p:nvSpPr>
        <p:spPr>
          <a:xfrm>
            <a:off x="741675" y="3298344"/>
            <a:ext cx="10804967" cy="830997"/>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If we have </a:t>
            </a:r>
            <a:r>
              <a:rPr lang="en-US" altLang="zh-CN" i="1" dirty="0">
                <a:cs typeface="Times New Roman" panose="02020603050405020304" pitchFamily="18" charset="0"/>
              </a:rPr>
              <a:t>M</a:t>
            </a:r>
            <a:r>
              <a:rPr lang="en-US" altLang="zh-CN" dirty="0">
                <a:latin typeface="Calibri" panose="020F0502020204030204" pitchFamily="34" charset="0"/>
                <a:cs typeface="Calibri" panose="020F0502020204030204" pitchFamily="34" charset="0"/>
              </a:rPr>
              <a:t> calibration board images, we can finally have </a:t>
            </a:r>
            <a:r>
              <a:rPr lang="en-US" altLang="zh-CN" dirty="0">
                <a:cs typeface="Times New Roman" panose="02020603050405020304" pitchFamily="18" charset="0"/>
              </a:rPr>
              <a:t>2</a:t>
            </a:r>
            <a:r>
              <a:rPr lang="en-US" altLang="zh-CN" i="1" dirty="0">
                <a:cs typeface="Times New Roman" panose="02020603050405020304" pitchFamily="18" charset="0"/>
              </a:rPr>
              <a:t>M</a:t>
            </a:r>
            <a:r>
              <a:rPr lang="en-US" altLang="zh-CN" dirty="0">
                <a:latin typeface="Calibri" panose="020F0502020204030204" pitchFamily="34" charset="0"/>
                <a:cs typeface="Calibri" panose="020F0502020204030204" pitchFamily="34" charset="0"/>
              </a:rPr>
              <a:t> such equations and then we can solve the elements in </a:t>
            </a:r>
            <a:r>
              <a:rPr lang="en-US" altLang="zh-CN" b="1" dirty="0">
                <a:cs typeface="Times New Roman" panose="02020603050405020304" pitchFamily="18" charset="0"/>
              </a:rPr>
              <a:t>K</a:t>
            </a:r>
            <a:r>
              <a:rPr lang="en-US" altLang="zh-CN" dirty="0">
                <a:latin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cxnSp>
        <p:nvCxnSpPr>
          <p:cNvPr id="27" name="曲线连接符 26"/>
          <p:cNvCxnSpPr/>
          <p:nvPr/>
        </p:nvCxnSpPr>
        <p:spPr bwMode="auto">
          <a:xfrm rot="5400000" flipH="1" flipV="1">
            <a:off x="4215258" y="2506641"/>
            <a:ext cx="701714" cy="361029"/>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28" name="Object 12"/>
          <p:cNvGraphicFramePr>
            <a:graphicFrameLocks noChangeAspect="1"/>
          </p:cNvGraphicFramePr>
          <p:nvPr>
            <p:extLst>
              <p:ext uri="{D42A27DB-BD31-4B8C-83A1-F6EECF244321}">
                <p14:modId xmlns:p14="http://schemas.microsoft.com/office/powerpoint/2010/main" val="1070877199"/>
              </p:ext>
            </p:extLst>
          </p:nvPr>
        </p:nvGraphicFramePr>
        <p:xfrm>
          <a:off x="3841750" y="2938463"/>
          <a:ext cx="1071563" cy="455612"/>
        </p:xfrm>
        <a:graphic>
          <a:graphicData uri="http://schemas.openxmlformats.org/presentationml/2006/ole">
            <mc:AlternateContent xmlns:mc="http://schemas.openxmlformats.org/markup-compatibility/2006">
              <mc:Choice xmlns:v="urn:schemas-microsoft-com:vml" Requires="v">
                <p:oleObj spid="_x0000_s38535" name="Equation" r:id="rId5" imgW="482400" imgH="203040" progId="Equation.DSMT4">
                  <p:embed/>
                </p:oleObj>
              </mc:Choice>
              <mc:Fallback>
                <p:oleObj name="Equation" r:id="rId5" imgW="482400" imgH="203040" progId="Equation.DSMT4">
                  <p:embed/>
                  <p:pic>
                    <p:nvPicPr>
                      <p:cNvPr id="0" name=""/>
                      <p:cNvPicPr>
                        <a:picLocks noChangeAspect="1" noChangeArrowheads="1"/>
                      </p:cNvPicPr>
                      <p:nvPr/>
                    </p:nvPicPr>
                    <p:blipFill>
                      <a:blip r:embed="rId6"/>
                      <a:srcRect/>
                      <a:stretch>
                        <a:fillRect/>
                      </a:stretch>
                    </p:blipFill>
                    <p:spPr bwMode="auto">
                      <a:xfrm>
                        <a:off x="3841750" y="2938463"/>
                        <a:ext cx="10715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文本框 28">
            <a:extLst>
              <a:ext uri="{FF2B5EF4-FFF2-40B4-BE49-F238E27FC236}">
                <a16:creationId xmlns:a16="http://schemas.microsoft.com/office/drawing/2014/main" id="{901FD1F0-FE6F-48AC-8CC5-270E0FA1840E}"/>
              </a:ext>
            </a:extLst>
          </p:cNvPr>
          <p:cNvSpPr txBox="1"/>
          <p:nvPr/>
        </p:nvSpPr>
        <p:spPr>
          <a:xfrm>
            <a:off x="4897859" y="2901971"/>
            <a:ext cx="1913925"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is symmetric</a:t>
            </a:r>
            <a:endParaRPr lang="zh-CN" altLang="en-US" dirty="0">
              <a:latin typeface="Calibri" panose="020F0502020204030204" pitchFamily="34" charset="0"/>
              <a:cs typeface="Calibri" panose="020F0502020204030204" pitchFamily="34" charset="0"/>
            </a:endParaRPr>
          </a:p>
        </p:txBody>
      </p:sp>
      <p:sp>
        <p:nvSpPr>
          <p:cNvPr id="34" name="Text Box 4"/>
          <p:cNvSpPr txBox="1">
            <a:spLocks noChangeArrowheads="1"/>
          </p:cNvSpPr>
          <p:nvPr/>
        </p:nvSpPr>
        <p:spPr bwMode="auto">
          <a:xfrm>
            <a:off x="7518805" y="1639578"/>
            <a:ext cx="10227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(11)</a:t>
            </a:r>
          </a:p>
        </p:txBody>
      </p:sp>
    </p:spTree>
    <p:extLst>
      <p:ext uri="{BB962C8B-B14F-4D97-AF65-F5344CB8AC3E}">
        <p14:creationId xmlns:p14="http://schemas.microsoft.com/office/powerpoint/2010/main" val="1875511527"/>
      </p:ext>
    </p:extLst>
  </p:cSld>
  <p:clrMapOvr>
    <a:masterClrMapping/>
  </p:clrMapOvr>
  <p:transition advTm="12526"/>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7" name="Rectangle 3"/>
          <p:cNvSpPr txBox="1">
            <a:spLocks noChangeArrowheads="1"/>
          </p:cNvSpPr>
          <p:nvPr/>
        </p:nvSpPr>
        <p:spPr bwMode="auto">
          <a:xfrm>
            <a:off x="307700" y="915077"/>
            <a:ext cx="10975650" cy="1410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err="1">
                <a:ea typeface="ＭＳ Ｐゴシック" panose="020B0600070205080204" pitchFamily="34" charset="-128"/>
              </a:rPr>
              <a:t>OpenCV’s</a:t>
            </a:r>
            <a:r>
              <a:rPr lang="en-US" altLang="zh-CN" sz="2800" dirty="0">
                <a:ea typeface="ＭＳ Ｐゴシック" panose="020B0600070205080204" pitchFamily="34" charset="-128"/>
              </a:rPr>
              <a:t> implementation adopts a simplified strategy </a:t>
            </a:r>
          </a:p>
          <a:p>
            <a:pPr lvl="2" algn="just"/>
            <a:r>
              <a:rPr lang="en-US" altLang="zh-CN" dirty="0">
                <a:ea typeface="ＭＳ Ｐゴシック" panose="020B0600070205080204" pitchFamily="34" charset="-128"/>
              </a:rPr>
              <a:t>It does not estimate </a:t>
            </a:r>
            <a:r>
              <a:rPr lang="en-US" altLang="zh-CN" i="1" dirty="0">
                <a:latin typeface="Times New Roman" panose="02020603050405020304" pitchFamily="18" charset="0"/>
                <a:ea typeface="ＭＳ Ｐゴシック" panose="020B0600070205080204" pitchFamily="34" charset="-128"/>
                <a:cs typeface="Times New Roman" panose="02020603050405020304" pitchFamily="18" charset="0"/>
              </a:rPr>
              <a:t>c</a:t>
            </a:r>
            <a:r>
              <a:rPr lang="en-US" altLang="zh-CN" i="1" baseline="-25000" dirty="0">
                <a:latin typeface="Times New Roman" panose="02020603050405020304" pitchFamily="18" charset="0"/>
                <a:ea typeface="ＭＳ Ｐゴシック" panose="020B0600070205080204" pitchFamily="34" charset="-128"/>
                <a:cs typeface="Times New Roman" panose="02020603050405020304" pitchFamily="18" charset="0"/>
              </a:rPr>
              <a:t>x</a:t>
            </a:r>
            <a:r>
              <a:rPr lang="en-US" altLang="zh-CN" dirty="0">
                <a:ea typeface="ＭＳ Ｐゴシック" panose="020B0600070205080204" pitchFamily="34" charset="-128"/>
              </a:rPr>
              <a:t> and </a:t>
            </a:r>
            <a:r>
              <a:rPr lang="en-US" altLang="zh-CN" i="1" dirty="0">
                <a:latin typeface="Times New Roman" panose="02020603050405020304" pitchFamily="18" charset="0"/>
                <a:ea typeface="ＭＳ Ｐゴシック" panose="020B0600070205080204" pitchFamily="34" charset="-128"/>
                <a:cs typeface="Times New Roman" panose="02020603050405020304" pitchFamily="18" charset="0"/>
              </a:rPr>
              <a:t>c</a:t>
            </a:r>
            <a:r>
              <a:rPr lang="en-US" altLang="zh-CN" i="1" baseline="-25000" dirty="0">
                <a:latin typeface="Times New Roman" panose="02020603050405020304" pitchFamily="18" charset="0"/>
                <a:ea typeface="ＭＳ Ｐゴシック" panose="020B0600070205080204" pitchFamily="34" charset="-128"/>
                <a:cs typeface="Times New Roman" panose="02020603050405020304" pitchFamily="18" charset="0"/>
              </a:rPr>
              <a:t>y</a:t>
            </a:r>
            <a:r>
              <a:rPr lang="en-US" altLang="zh-CN" dirty="0">
                <a:ea typeface="ＭＳ Ｐゴシック" panose="020B0600070205080204" pitchFamily="34" charset="-128"/>
              </a:rPr>
              <a:t> at this step; instead, they are simply taken as the width/2 and height/2 of the image</a:t>
            </a:r>
          </a:p>
        </p:txBody>
      </p:sp>
      <p:graphicFrame>
        <p:nvGraphicFramePr>
          <p:cNvPr id="12" name="Object 12"/>
          <p:cNvGraphicFramePr>
            <a:graphicFrameLocks noChangeAspect="1"/>
          </p:cNvGraphicFramePr>
          <p:nvPr>
            <p:extLst>
              <p:ext uri="{D42A27DB-BD31-4B8C-83A1-F6EECF244321}">
                <p14:modId xmlns:p14="http://schemas.microsoft.com/office/powerpoint/2010/main" val="3041056514"/>
              </p:ext>
            </p:extLst>
          </p:nvPr>
        </p:nvGraphicFramePr>
        <p:xfrm>
          <a:off x="1109663" y="2224088"/>
          <a:ext cx="3975100" cy="1395412"/>
        </p:xfrm>
        <a:graphic>
          <a:graphicData uri="http://schemas.openxmlformats.org/presentationml/2006/ole">
            <mc:AlternateContent xmlns:mc="http://schemas.openxmlformats.org/markup-compatibility/2006">
              <mc:Choice xmlns:v="urn:schemas-microsoft-com:vml" Requires="v">
                <p:oleObj spid="_x0000_s83743" name="Equation" r:id="rId3" imgW="1790640" imgH="622080" progId="Equation.DSMT4">
                  <p:embed/>
                </p:oleObj>
              </mc:Choice>
              <mc:Fallback>
                <p:oleObj name="Equation" r:id="rId3" imgW="1790640" imgH="622080" progId="Equation.DSMT4">
                  <p:embed/>
                  <p:pic>
                    <p:nvPicPr>
                      <p:cNvPr id="0" name=""/>
                      <p:cNvPicPr>
                        <a:picLocks noChangeAspect="1" noChangeArrowheads="1"/>
                      </p:cNvPicPr>
                      <p:nvPr/>
                    </p:nvPicPr>
                    <p:blipFill>
                      <a:blip r:embed="rId4"/>
                      <a:srcRect/>
                      <a:stretch>
                        <a:fillRect/>
                      </a:stretch>
                    </p:blipFill>
                    <p:spPr bwMode="auto">
                      <a:xfrm>
                        <a:off x="1109663" y="2224088"/>
                        <a:ext cx="397510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3292480129"/>
              </p:ext>
            </p:extLst>
          </p:nvPr>
        </p:nvGraphicFramePr>
        <p:xfrm>
          <a:off x="3379037" y="3527361"/>
          <a:ext cx="282575" cy="314325"/>
        </p:xfrm>
        <a:graphic>
          <a:graphicData uri="http://schemas.openxmlformats.org/presentationml/2006/ole">
            <mc:AlternateContent xmlns:mc="http://schemas.openxmlformats.org/markup-compatibility/2006">
              <mc:Choice xmlns:v="urn:schemas-microsoft-com:vml" Requires="v">
                <p:oleObj spid="_x0000_s83744" name="Equation" r:id="rId5" imgW="126720" imgH="139680" progId="Equation.DSMT4">
                  <p:embed/>
                </p:oleObj>
              </mc:Choice>
              <mc:Fallback>
                <p:oleObj name="Equation" r:id="rId5" imgW="126720" imgH="139680" progId="Equation.DSMT4">
                  <p:embed/>
                  <p:pic>
                    <p:nvPicPr>
                      <p:cNvPr id="0" name=""/>
                      <p:cNvPicPr>
                        <a:picLocks noChangeAspect="1" noChangeArrowheads="1"/>
                      </p:cNvPicPr>
                      <p:nvPr/>
                    </p:nvPicPr>
                    <p:blipFill>
                      <a:blip r:embed="rId6"/>
                      <a:srcRect/>
                      <a:stretch>
                        <a:fillRect/>
                      </a:stretch>
                    </p:blipFill>
                    <p:spPr bwMode="auto">
                      <a:xfrm>
                        <a:off x="3379037" y="3527361"/>
                        <a:ext cx="2825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2"/>
          <p:cNvGraphicFramePr>
            <a:graphicFrameLocks noChangeAspect="1"/>
          </p:cNvGraphicFramePr>
          <p:nvPr>
            <p:extLst>
              <p:ext uri="{D42A27DB-BD31-4B8C-83A1-F6EECF244321}">
                <p14:modId xmlns:p14="http://schemas.microsoft.com/office/powerpoint/2010/main" val="547309146"/>
              </p:ext>
            </p:extLst>
          </p:nvPr>
        </p:nvGraphicFramePr>
        <p:xfrm>
          <a:off x="4352500" y="3509156"/>
          <a:ext cx="339725" cy="371475"/>
        </p:xfrm>
        <a:graphic>
          <a:graphicData uri="http://schemas.openxmlformats.org/presentationml/2006/ole">
            <mc:AlternateContent xmlns:mc="http://schemas.openxmlformats.org/markup-compatibility/2006">
              <mc:Choice xmlns:v="urn:schemas-microsoft-com:vml" Requires="v">
                <p:oleObj spid="_x0000_s83745" name="Equation" r:id="rId7" imgW="152280" imgH="164880" progId="Equation.DSMT4">
                  <p:embed/>
                </p:oleObj>
              </mc:Choice>
              <mc:Fallback>
                <p:oleObj name="Equation" r:id="rId7" imgW="152280" imgH="164880" progId="Equation.DSMT4">
                  <p:embed/>
                  <p:pic>
                    <p:nvPicPr>
                      <p:cNvPr id="0" name=""/>
                      <p:cNvPicPr>
                        <a:picLocks noChangeAspect="1" noChangeArrowheads="1"/>
                      </p:cNvPicPr>
                      <p:nvPr/>
                    </p:nvPicPr>
                    <p:blipFill>
                      <a:blip r:embed="rId8"/>
                      <a:srcRect/>
                      <a:stretch>
                        <a:fillRect/>
                      </a:stretch>
                    </p:blipFill>
                    <p:spPr bwMode="auto">
                      <a:xfrm>
                        <a:off x="4352500" y="3509156"/>
                        <a:ext cx="339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p:cNvGrpSpPr/>
          <p:nvPr/>
        </p:nvGrpSpPr>
        <p:grpSpPr>
          <a:xfrm>
            <a:off x="5132910" y="2744781"/>
            <a:ext cx="1268655" cy="398463"/>
            <a:chOff x="5132910" y="2744781"/>
            <a:chExt cx="1268655" cy="398463"/>
          </a:xfrm>
        </p:grpSpPr>
        <p:sp>
          <p:nvSpPr>
            <p:cNvPr id="19" name="右箭头 18"/>
            <p:cNvSpPr>
              <a:spLocks noChangeArrowheads="1"/>
            </p:cNvSpPr>
            <p:nvPr/>
          </p:nvSpPr>
          <p:spPr bwMode="auto">
            <a:xfrm>
              <a:off x="5132910" y="2789194"/>
              <a:ext cx="28843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20" name="Object 12"/>
            <p:cNvGraphicFramePr>
              <a:graphicFrameLocks noChangeAspect="1"/>
            </p:cNvGraphicFramePr>
            <p:nvPr>
              <p:extLst>
                <p:ext uri="{D42A27DB-BD31-4B8C-83A1-F6EECF244321}">
                  <p14:modId xmlns:p14="http://schemas.microsoft.com/office/powerpoint/2010/main" val="100806760"/>
                </p:ext>
              </p:extLst>
            </p:nvPr>
          </p:nvGraphicFramePr>
          <p:xfrm>
            <a:off x="5414140" y="2744781"/>
            <a:ext cx="987425" cy="398463"/>
          </p:xfrm>
          <a:graphic>
            <a:graphicData uri="http://schemas.openxmlformats.org/presentationml/2006/ole">
              <mc:AlternateContent xmlns:mc="http://schemas.openxmlformats.org/markup-compatibility/2006">
                <mc:Choice xmlns:v="urn:schemas-microsoft-com:vml" Requires="v">
                  <p:oleObj spid="_x0000_s83746" name="Equation" r:id="rId9" imgW="444240" imgH="177480" progId="Equation.DSMT4">
                    <p:embed/>
                  </p:oleObj>
                </mc:Choice>
                <mc:Fallback>
                  <p:oleObj name="Equation" r:id="rId9" imgW="444240" imgH="177480" progId="Equation.DSMT4">
                    <p:embed/>
                    <p:pic>
                      <p:nvPicPr>
                        <p:cNvPr id="0" name=""/>
                        <p:cNvPicPr>
                          <a:picLocks noChangeAspect="1" noChangeArrowheads="1"/>
                        </p:cNvPicPr>
                        <p:nvPr/>
                      </p:nvPicPr>
                      <p:blipFill>
                        <a:blip r:embed="rId10"/>
                        <a:srcRect/>
                        <a:stretch>
                          <a:fillRect/>
                        </a:stretch>
                      </p:blipFill>
                      <p:spPr bwMode="auto">
                        <a:xfrm>
                          <a:off x="5414140" y="2744781"/>
                          <a:ext cx="9874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组合 2"/>
          <p:cNvGrpSpPr/>
          <p:nvPr/>
        </p:nvGrpSpPr>
        <p:grpSpPr>
          <a:xfrm>
            <a:off x="6473172" y="2662850"/>
            <a:ext cx="5436953" cy="511175"/>
            <a:chOff x="6473172" y="2662850"/>
            <a:chExt cx="5436953" cy="511175"/>
          </a:xfrm>
        </p:grpSpPr>
        <p:sp>
          <p:nvSpPr>
            <p:cNvPr id="22" name="右箭头 21"/>
            <p:cNvSpPr>
              <a:spLocks noChangeArrowheads="1"/>
            </p:cNvSpPr>
            <p:nvPr/>
          </p:nvSpPr>
          <p:spPr bwMode="auto">
            <a:xfrm>
              <a:off x="6473172" y="2785088"/>
              <a:ext cx="28843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23" name="Object 12"/>
            <p:cNvGraphicFramePr>
              <a:graphicFrameLocks noChangeAspect="1"/>
            </p:cNvGraphicFramePr>
            <p:nvPr>
              <p:extLst>
                <p:ext uri="{D42A27DB-BD31-4B8C-83A1-F6EECF244321}">
                  <p14:modId xmlns:p14="http://schemas.microsoft.com/office/powerpoint/2010/main" val="397682304"/>
                </p:ext>
              </p:extLst>
            </p:nvPr>
          </p:nvGraphicFramePr>
          <p:xfrm>
            <a:off x="6661850" y="2662850"/>
            <a:ext cx="5248275" cy="511175"/>
          </p:xfrm>
          <a:graphic>
            <a:graphicData uri="http://schemas.openxmlformats.org/presentationml/2006/ole">
              <mc:AlternateContent xmlns:mc="http://schemas.openxmlformats.org/markup-compatibility/2006">
                <mc:Choice xmlns:v="urn:schemas-microsoft-com:vml" Requires="v">
                  <p:oleObj spid="_x0000_s83747" name="Equation" r:id="rId11" imgW="2361960" imgH="228600" progId="Equation.DSMT4">
                    <p:embed/>
                  </p:oleObj>
                </mc:Choice>
                <mc:Fallback>
                  <p:oleObj name="Equation" r:id="rId11" imgW="2361960" imgH="228600" progId="Equation.DSMT4">
                    <p:embed/>
                    <p:pic>
                      <p:nvPicPr>
                        <p:cNvPr id="0" name=""/>
                        <p:cNvPicPr>
                          <a:picLocks noChangeAspect="1" noChangeArrowheads="1"/>
                        </p:cNvPicPr>
                        <p:nvPr/>
                      </p:nvPicPr>
                      <p:blipFill>
                        <a:blip r:embed="rId12"/>
                        <a:srcRect/>
                        <a:stretch>
                          <a:fillRect/>
                        </a:stretch>
                      </p:blipFill>
                      <p:spPr bwMode="auto">
                        <a:xfrm>
                          <a:off x="6661850" y="2662850"/>
                          <a:ext cx="52482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7" name="Object 12"/>
          <p:cNvGraphicFramePr>
            <a:graphicFrameLocks noChangeAspect="1"/>
          </p:cNvGraphicFramePr>
          <p:nvPr>
            <p:extLst>
              <p:ext uri="{D42A27DB-BD31-4B8C-83A1-F6EECF244321}">
                <p14:modId xmlns:p14="http://schemas.microsoft.com/office/powerpoint/2010/main" val="1284827191"/>
              </p:ext>
            </p:extLst>
          </p:nvPr>
        </p:nvGraphicFramePr>
        <p:xfrm>
          <a:off x="1265390" y="5084774"/>
          <a:ext cx="6372225" cy="1328738"/>
        </p:xfrm>
        <a:graphic>
          <a:graphicData uri="http://schemas.openxmlformats.org/presentationml/2006/ole">
            <mc:AlternateContent xmlns:mc="http://schemas.openxmlformats.org/markup-compatibility/2006">
              <mc:Choice xmlns:v="urn:schemas-microsoft-com:vml" Requires="v">
                <p:oleObj spid="_x0000_s83748" name="Equation" r:id="rId13" imgW="2857320" imgH="596880" progId="Equation.DSMT4">
                  <p:embed/>
                </p:oleObj>
              </mc:Choice>
              <mc:Fallback>
                <p:oleObj name="Equation" r:id="rId13" imgW="2857320" imgH="596880" progId="Equation.DSMT4">
                  <p:embed/>
                  <p:pic>
                    <p:nvPicPr>
                      <p:cNvPr id="0" name=""/>
                      <p:cNvPicPr>
                        <a:picLocks noChangeAspect="1" noChangeArrowheads="1"/>
                      </p:cNvPicPr>
                      <p:nvPr/>
                    </p:nvPicPr>
                    <p:blipFill>
                      <a:blip r:embed="rId14"/>
                      <a:srcRect/>
                      <a:stretch>
                        <a:fillRect/>
                      </a:stretch>
                    </p:blipFill>
                    <p:spPr bwMode="auto">
                      <a:xfrm>
                        <a:off x="1265390" y="5084774"/>
                        <a:ext cx="6372225"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12"/>
          <p:cNvGraphicFramePr>
            <a:graphicFrameLocks noChangeAspect="1"/>
          </p:cNvGraphicFramePr>
          <p:nvPr>
            <p:extLst>
              <p:ext uri="{D42A27DB-BD31-4B8C-83A1-F6EECF244321}">
                <p14:modId xmlns:p14="http://schemas.microsoft.com/office/powerpoint/2010/main" val="2467026982"/>
              </p:ext>
            </p:extLst>
          </p:nvPr>
        </p:nvGraphicFramePr>
        <p:xfrm>
          <a:off x="8486775" y="4540250"/>
          <a:ext cx="2082800" cy="1903413"/>
        </p:xfrm>
        <a:graphic>
          <a:graphicData uri="http://schemas.openxmlformats.org/presentationml/2006/ole">
            <mc:AlternateContent xmlns:mc="http://schemas.openxmlformats.org/markup-compatibility/2006">
              <mc:Choice xmlns:v="urn:schemas-microsoft-com:vml" Requires="v">
                <p:oleObj spid="_x0000_s83749" name="Equation" r:id="rId15" imgW="1066680" imgH="977760" progId="Equation.DSMT4">
                  <p:embed/>
                </p:oleObj>
              </mc:Choice>
              <mc:Fallback>
                <p:oleObj name="Equation" r:id="rId15" imgW="1066680" imgH="977760" progId="Equation.DSMT4">
                  <p:embed/>
                  <p:pic>
                    <p:nvPicPr>
                      <p:cNvPr id="0" name=""/>
                      <p:cNvPicPr>
                        <a:picLocks noChangeAspect="1" noChangeArrowheads="1"/>
                      </p:cNvPicPr>
                      <p:nvPr/>
                    </p:nvPicPr>
                    <p:blipFill>
                      <a:blip r:embed="rId16"/>
                      <a:srcRect/>
                      <a:stretch>
                        <a:fillRect/>
                      </a:stretch>
                    </p:blipFill>
                    <p:spPr bwMode="auto">
                      <a:xfrm>
                        <a:off x="8486775" y="4540250"/>
                        <a:ext cx="2082800" cy="1903413"/>
                      </a:xfrm>
                      <a:prstGeom prst="rect">
                        <a:avLst/>
                      </a:prstGeom>
                      <a:noFill/>
                      <a:ln>
                        <a:noFill/>
                      </a:ln>
                    </p:spPr>
                  </p:pic>
                </p:oleObj>
              </mc:Fallback>
            </mc:AlternateContent>
          </a:graphicData>
        </a:graphic>
      </p:graphicFrame>
      <p:grpSp>
        <p:nvGrpSpPr>
          <p:cNvPr id="4" name="组合 3"/>
          <p:cNvGrpSpPr/>
          <p:nvPr/>
        </p:nvGrpSpPr>
        <p:grpSpPr>
          <a:xfrm>
            <a:off x="405403" y="3878453"/>
            <a:ext cx="7922387" cy="1158875"/>
            <a:chOff x="405403" y="3950777"/>
            <a:chExt cx="7922387" cy="1158875"/>
          </a:xfrm>
        </p:grpSpPr>
        <p:graphicFrame>
          <p:nvGraphicFramePr>
            <p:cNvPr id="24" name="Object 12"/>
            <p:cNvGraphicFramePr>
              <a:graphicFrameLocks noChangeAspect="1"/>
            </p:cNvGraphicFramePr>
            <p:nvPr>
              <p:extLst>
                <p:ext uri="{D42A27DB-BD31-4B8C-83A1-F6EECF244321}">
                  <p14:modId xmlns:p14="http://schemas.microsoft.com/office/powerpoint/2010/main" val="31519994"/>
                </p:ext>
              </p:extLst>
            </p:nvPr>
          </p:nvGraphicFramePr>
          <p:xfrm>
            <a:off x="405403" y="4022476"/>
            <a:ext cx="2463800" cy="990600"/>
          </p:xfrm>
          <a:graphic>
            <a:graphicData uri="http://schemas.openxmlformats.org/presentationml/2006/ole">
              <mc:AlternateContent xmlns:mc="http://schemas.openxmlformats.org/markup-compatibility/2006">
                <mc:Choice xmlns:v="urn:schemas-microsoft-com:vml" Requires="v">
                  <p:oleObj spid="_x0000_s83750" name="Equation" r:id="rId17" imgW="1104840" imgH="444240" progId="Equation.DSMT4">
                    <p:embed/>
                  </p:oleObj>
                </mc:Choice>
                <mc:Fallback>
                  <p:oleObj name="Equation" r:id="rId17" imgW="1104840" imgH="444240" progId="Equation.DSMT4">
                    <p:embed/>
                    <p:pic>
                      <p:nvPicPr>
                        <p:cNvPr id="0" name=""/>
                        <p:cNvPicPr>
                          <a:picLocks noChangeAspect="1" noChangeArrowheads="1"/>
                        </p:cNvPicPr>
                        <p:nvPr/>
                      </p:nvPicPr>
                      <p:blipFill>
                        <a:blip r:embed="rId18"/>
                        <a:srcRect/>
                        <a:stretch>
                          <a:fillRect/>
                        </a:stretch>
                      </p:blipFill>
                      <p:spPr bwMode="auto">
                        <a:xfrm>
                          <a:off x="405403" y="4022476"/>
                          <a:ext cx="2463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右箭头 24"/>
            <p:cNvSpPr>
              <a:spLocks noChangeArrowheads="1"/>
            </p:cNvSpPr>
            <p:nvPr/>
          </p:nvSpPr>
          <p:spPr bwMode="auto">
            <a:xfrm>
              <a:off x="3787710" y="4388765"/>
              <a:ext cx="28843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26" name="Object 12"/>
            <p:cNvGraphicFramePr>
              <a:graphicFrameLocks noChangeAspect="1"/>
            </p:cNvGraphicFramePr>
            <p:nvPr>
              <p:extLst>
                <p:ext uri="{D42A27DB-BD31-4B8C-83A1-F6EECF244321}">
                  <p14:modId xmlns:p14="http://schemas.microsoft.com/office/powerpoint/2010/main" val="2863274336"/>
                </p:ext>
              </p:extLst>
            </p:nvPr>
          </p:nvGraphicFramePr>
          <p:xfrm>
            <a:off x="4126065" y="3950777"/>
            <a:ext cx="3511550" cy="1158875"/>
          </p:xfrm>
          <a:graphic>
            <a:graphicData uri="http://schemas.openxmlformats.org/presentationml/2006/ole">
              <mc:AlternateContent xmlns:mc="http://schemas.openxmlformats.org/markup-compatibility/2006">
                <mc:Choice xmlns:v="urn:schemas-microsoft-com:vml" Requires="v">
                  <p:oleObj spid="_x0000_s83751" name="Equation" r:id="rId19" imgW="1574640" imgH="520560" progId="Equation.DSMT4">
                    <p:embed/>
                  </p:oleObj>
                </mc:Choice>
                <mc:Fallback>
                  <p:oleObj name="Equation" r:id="rId19" imgW="1574640" imgH="520560" progId="Equation.DSMT4">
                    <p:embed/>
                    <p:pic>
                      <p:nvPicPr>
                        <p:cNvPr id="0" name=""/>
                        <p:cNvPicPr>
                          <a:picLocks noChangeAspect="1" noChangeArrowheads="1"/>
                        </p:cNvPicPr>
                        <p:nvPr/>
                      </p:nvPicPr>
                      <p:blipFill>
                        <a:blip r:embed="rId20"/>
                        <a:srcRect/>
                        <a:stretch>
                          <a:fillRect/>
                        </a:stretch>
                      </p:blipFill>
                      <p:spPr bwMode="auto">
                        <a:xfrm>
                          <a:off x="4126065" y="3950777"/>
                          <a:ext cx="351155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 Box 4"/>
            <p:cNvSpPr txBox="1">
              <a:spLocks noChangeArrowheads="1"/>
            </p:cNvSpPr>
            <p:nvPr/>
          </p:nvSpPr>
          <p:spPr bwMode="auto">
            <a:xfrm>
              <a:off x="2962550" y="4292545"/>
              <a:ext cx="6325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(11)</a:t>
              </a:r>
            </a:p>
          </p:txBody>
        </p:sp>
        <p:sp>
          <p:nvSpPr>
            <p:cNvPr id="21" name="Text Box 4"/>
            <p:cNvSpPr txBox="1">
              <a:spLocks noChangeArrowheads="1"/>
            </p:cNvSpPr>
            <p:nvPr/>
          </p:nvSpPr>
          <p:spPr bwMode="auto">
            <a:xfrm>
              <a:off x="7695214" y="4286943"/>
              <a:ext cx="6325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a:ea typeface="宋体" panose="02010600030101010101" pitchFamily="2" charset="-122"/>
                </a:rPr>
                <a:t>(12)</a:t>
              </a:r>
            </a:p>
          </p:txBody>
        </p:sp>
      </p:grpSp>
    </p:spTree>
    <p:extLst>
      <p:ext uri="{BB962C8B-B14F-4D97-AF65-F5344CB8AC3E}">
        <p14:creationId xmlns:p14="http://schemas.microsoft.com/office/powerpoint/2010/main" val="4129149129"/>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7" name="Rectangle 3"/>
          <p:cNvSpPr txBox="1">
            <a:spLocks noChangeArrowheads="1"/>
          </p:cNvSpPr>
          <p:nvPr/>
        </p:nvSpPr>
        <p:spPr bwMode="auto">
          <a:xfrm>
            <a:off x="307700" y="915077"/>
            <a:ext cx="10975650" cy="1410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err="1">
                <a:ea typeface="ＭＳ Ｐゴシック" panose="020B0600070205080204" pitchFamily="34" charset="-128"/>
              </a:rPr>
              <a:t>OpenCV’s</a:t>
            </a:r>
            <a:r>
              <a:rPr lang="en-US" altLang="zh-CN" sz="2800" dirty="0">
                <a:ea typeface="ＭＳ Ｐゴシック" panose="020B0600070205080204" pitchFamily="34" charset="-128"/>
              </a:rPr>
              <a:t> implementation adopts a simplified strategy </a:t>
            </a:r>
          </a:p>
        </p:txBody>
      </p:sp>
      <p:graphicFrame>
        <p:nvGraphicFramePr>
          <p:cNvPr id="27" name="Object 12"/>
          <p:cNvGraphicFramePr>
            <a:graphicFrameLocks noChangeAspect="1"/>
          </p:cNvGraphicFramePr>
          <p:nvPr>
            <p:extLst>
              <p:ext uri="{D42A27DB-BD31-4B8C-83A1-F6EECF244321}">
                <p14:modId xmlns:p14="http://schemas.microsoft.com/office/powerpoint/2010/main" val="1149922072"/>
              </p:ext>
            </p:extLst>
          </p:nvPr>
        </p:nvGraphicFramePr>
        <p:xfrm>
          <a:off x="2680708" y="1501218"/>
          <a:ext cx="2435225" cy="1781175"/>
        </p:xfrm>
        <a:graphic>
          <a:graphicData uri="http://schemas.openxmlformats.org/presentationml/2006/ole">
            <mc:AlternateContent xmlns:mc="http://schemas.openxmlformats.org/markup-compatibility/2006">
              <mc:Choice xmlns:v="urn:schemas-microsoft-com:vml" Requires="v">
                <p:oleObj spid="_x0000_s85227" name="Equation" r:id="rId3" imgW="1091880" imgH="799920" progId="Equation.DSMT4">
                  <p:embed/>
                </p:oleObj>
              </mc:Choice>
              <mc:Fallback>
                <p:oleObj name="Equation" r:id="rId3" imgW="1091880" imgH="799920" progId="Equation.DSMT4">
                  <p:embed/>
                  <p:pic>
                    <p:nvPicPr>
                      <p:cNvPr id="0" name=""/>
                      <p:cNvPicPr>
                        <a:picLocks noChangeAspect="1" noChangeArrowheads="1"/>
                      </p:cNvPicPr>
                      <p:nvPr/>
                    </p:nvPicPr>
                    <p:blipFill>
                      <a:blip r:embed="rId4"/>
                      <a:srcRect/>
                      <a:stretch>
                        <a:fillRect/>
                      </a:stretch>
                    </p:blipFill>
                    <p:spPr bwMode="auto">
                      <a:xfrm>
                        <a:off x="2680708" y="1501218"/>
                        <a:ext cx="24352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右箭头 15"/>
          <p:cNvSpPr>
            <a:spLocks noChangeArrowheads="1"/>
          </p:cNvSpPr>
          <p:nvPr/>
        </p:nvSpPr>
        <p:spPr bwMode="auto">
          <a:xfrm>
            <a:off x="5166799" y="2381600"/>
            <a:ext cx="28843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21" name="Object 12"/>
          <p:cNvGraphicFramePr>
            <a:graphicFrameLocks noChangeAspect="1"/>
          </p:cNvGraphicFramePr>
          <p:nvPr>
            <p:extLst>
              <p:ext uri="{D42A27DB-BD31-4B8C-83A1-F6EECF244321}">
                <p14:modId xmlns:p14="http://schemas.microsoft.com/office/powerpoint/2010/main" val="805447870"/>
              </p:ext>
            </p:extLst>
          </p:nvPr>
        </p:nvGraphicFramePr>
        <p:xfrm>
          <a:off x="5690927" y="1546575"/>
          <a:ext cx="3284537" cy="1725613"/>
        </p:xfrm>
        <a:graphic>
          <a:graphicData uri="http://schemas.openxmlformats.org/presentationml/2006/ole">
            <mc:AlternateContent xmlns:mc="http://schemas.openxmlformats.org/markup-compatibility/2006">
              <mc:Choice xmlns:v="urn:schemas-microsoft-com:vml" Requires="v">
                <p:oleObj spid="_x0000_s85228" name="Equation" r:id="rId5" imgW="1473120" imgH="774360" progId="Equation.DSMT4">
                  <p:embed/>
                </p:oleObj>
              </mc:Choice>
              <mc:Fallback>
                <p:oleObj name="Equation" r:id="rId5" imgW="1473120" imgH="774360" progId="Equation.DSMT4">
                  <p:embed/>
                  <p:pic>
                    <p:nvPicPr>
                      <p:cNvPr id="0" name=""/>
                      <p:cNvPicPr>
                        <a:picLocks noChangeAspect="1" noChangeArrowheads="1"/>
                      </p:cNvPicPr>
                      <p:nvPr/>
                    </p:nvPicPr>
                    <p:blipFill>
                      <a:blip r:embed="rId6"/>
                      <a:srcRect/>
                      <a:stretch>
                        <a:fillRect/>
                      </a:stretch>
                    </p:blipFill>
                    <p:spPr bwMode="auto">
                      <a:xfrm>
                        <a:off x="5690927" y="1546575"/>
                        <a:ext cx="3284537"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文本框 28">
            <a:extLst>
              <a:ext uri="{FF2B5EF4-FFF2-40B4-BE49-F238E27FC236}">
                <a16:creationId xmlns:a16="http://schemas.microsoft.com/office/drawing/2014/main" id="{901FD1F0-FE6F-48AC-8CC5-270E0FA1840E}"/>
              </a:ext>
            </a:extLst>
          </p:cNvPr>
          <p:cNvSpPr txBox="1"/>
          <p:nvPr/>
        </p:nvSpPr>
        <p:spPr>
          <a:xfrm>
            <a:off x="741675" y="3298344"/>
            <a:ext cx="10804967"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If we have </a:t>
            </a:r>
            <a:r>
              <a:rPr lang="en-US" altLang="zh-CN" i="1" dirty="0">
                <a:cs typeface="Times New Roman" panose="02020603050405020304" pitchFamily="18" charset="0"/>
              </a:rPr>
              <a:t>M</a:t>
            </a:r>
            <a:r>
              <a:rPr lang="en-US" altLang="zh-CN" dirty="0">
                <a:latin typeface="Calibri" panose="020F0502020204030204" pitchFamily="34" charset="0"/>
                <a:cs typeface="Calibri" panose="020F0502020204030204" pitchFamily="34" charset="0"/>
              </a:rPr>
              <a:t> calibration board images, we can finally have </a:t>
            </a:r>
            <a:r>
              <a:rPr lang="en-US" altLang="zh-CN" dirty="0">
                <a:cs typeface="Times New Roman" panose="02020603050405020304" pitchFamily="18" charset="0"/>
              </a:rPr>
              <a:t>2</a:t>
            </a:r>
            <a:r>
              <a:rPr lang="en-US" altLang="zh-CN" i="1" dirty="0">
                <a:cs typeface="Times New Roman" panose="02020603050405020304" pitchFamily="18" charset="0"/>
              </a:rPr>
              <a:t>M</a:t>
            </a:r>
            <a:r>
              <a:rPr lang="en-US" altLang="zh-CN" dirty="0">
                <a:latin typeface="Calibri" panose="020F0502020204030204" pitchFamily="34" charset="0"/>
                <a:cs typeface="Calibri" panose="020F0502020204030204" pitchFamily="34" charset="0"/>
              </a:rPr>
              <a:t> such equations,</a:t>
            </a:r>
            <a:endParaRPr lang="zh-CN" altLang="en-US" dirty="0">
              <a:latin typeface="Calibri" panose="020F0502020204030204" pitchFamily="34" charset="0"/>
              <a:cs typeface="Calibri" panose="020F0502020204030204" pitchFamily="34" charset="0"/>
            </a:endParaRPr>
          </a:p>
        </p:txBody>
      </p:sp>
      <p:sp>
        <p:nvSpPr>
          <p:cNvPr id="32" name="文本框 31">
            <a:extLst>
              <a:ext uri="{FF2B5EF4-FFF2-40B4-BE49-F238E27FC236}">
                <a16:creationId xmlns:a16="http://schemas.microsoft.com/office/drawing/2014/main" id="{901FD1F0-FE6F-48AC-8CC5-270E0FA1840E}"/>
              </a:ext>
            </a:extLst>
          </p:cNvPr>
          <p:cNvSpPr txBox="1"/>
          <p:nvPr/>
        </p:nvSpPr>
        <p:spPr>
          <a:xfrm>
            <a:off x="655274" y="5494082"/>
            <a:ext cx="10804967" cy="830997"/>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We can solve               using the least squares technique, and at last </a:t>
            </a:r>
            <a:r>
              <a:rPr lang="en-US" altLang="zh-CN" i="1" dirty="0" err="1">
                <a:cs typeface="Times New Roman" panose="02020603050405020304" pitchFamily="18" charset="0"/>
              </a:rPr>
              <a:t>f</a:t>
            </a:r>
            <a:r>
              <a:rPr lang="en-US" altLang="zh-CN" i="1" baseline="-25000" dirty="0" err="1">
                <a:cs typeface="Times New Roman" panose="02020603050405020304" pitchFamily="18" charset="0"/>
              </a:rPr>
              <a:t>x</a:t>
            </a:r>
            <a:r>
              <a:rPr lang="en-US" altLang="zh-CN" dirty="0">
                <a:latin typeface="Calibri" panose="020F0502020204030204" pitchFamily="34" charset="0"/>
                <a:cs typeface="Calibri" panose="020F0502020204030204" pitchFamily="34" charset="0"/>
              </a:rPr>
              <a:t> and </a:t>
            </a:r>
            <a:r>
              <a:rPr lang="en-US" altLang="zh-CN" i="1" dirty="0" err="1">
                <a:cs typeface="Times New Roman" panose="02020603050405020304" pitchFamily="18" charset="0"/>
              </a:rPr>
              <a:t>f</a:t>
            </a:r>
            <a:r>
              <a:rPr lang="en-US" altLang="zh-CN" i="1" baseline="-25000" dirty="0" err="1">
                <a:cs typeface="Times New Roman" panose="02020603050405020304" pitchFamily="18" charset="0"/>
              </a:rPr>
              <a:t>y</a:t>
            </a:r>
            <a:r>
              <a:rPr lang="en-US" altLang="zh-CN" dirty="0">
                <a:latin typeface="Calibri" panose="020F0502020204030204" pitchFamily="34" charset="0"/>
                <a:cs typeface="Calibri" panose="020F0502020204030204" pitchFamily="34" charset="0"/>
              </a:rPr>
              <a:t> are obtained</a:t>
            </a:r>
            <a:endParaRPr lang="zh-CN" altLang="en-US" dirty="0">
              <a:latin typeface="Calibri" panose="020F0502020204030204" pitchFamily="34" charset="0"/>
              <a:cs typeface="Calibri" panose="020F0502020204030204" pitchFamily="34" charset="0"/>
            </a:endParaRPr>
          </a:p>
        </p:txBody>
      </p:sp>
      <p:graphicFrame>
        <p:nvGraphicFramePr>
          <p:cNvPr id="33" name="Object 12"/>
          <p:cNvGraphicFramePr>
            <a:graphicFrameLocks noChangeAspect="1"/>
          </p:cNvGraphicFramePr>
          <p:nvPr>
            <p:extLst>
              <p:ext uri="{D42A27DB-BD31-4B8C-83A1-F6EECF244321}">
                <p14:modId xmlns:p14="http://schemas.microsoft.com/office/powerpoint/2010/main" val="4094296182"/>
              </p:ext>
            </p:extLst>
          </p:nvPr>
        </p:nvGraphicFramePr>
        <p:xfrm>
          <a:off x="4288588" y="3768469"/>
          <a:ext cx="2351087" cy="1725613"/>
        </p:xfrm>
        <a:graphic>
          <a:graphicData uri="http://schemas.openxmlformats.org/presentationml/2006/ole">
            <mc:AlternateContent xmlns:mc="http://schemas.openxmlformats.org/markup-compatibility/2006">
              <mc:Choice xmlns:v="urn:schemas-microsoft-com:vml" Requires="v">
                <p:oleObj spid="_x0000_s85229" name="Equation" r:id="rId7" imgW="1054080" imgH="774360" progId="Equation.DSMT4">
                  <p:embed/>
                </p:oleObj>
              </mc:Choice>
              <mc:Fallback>
                <p:oleObj name="Equation" r:id="rId7" imgW="1054080" imgH="774360" progId="Equation.DSMT4">
                  <p:embed/>
                  <p:pic>
                    <p:nvPicPr>
                      <p:cNvPr id="0" name=""/>
                      <p:cNvPicPr>
                        <a:picLocks noChangeAspect="1" noChangeArrowheads="1"/>
                      </p:cNvPicPr>
                      <p:nvPr/>
                    </p:nvPicPr>
                    <p:blipFill>
                      <a:blip r:embed="rId8"/>
                      <a:srcRect/>
                      <a:stretch>
                        <a:fillRect/>
                      </a:stretch>
                    </p:blipFill>
                    <p:spPr bwMode="auto">
                      <a:xfrm>
                        <a:off x="4288588" y="3768469"/>
                        <a:ext cx="2351087"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12"/>
          <p:cNvGraphicFramePr>
            <a:graphicFrameLocks noChangeAspect="1"/>
          </p:cNvGraphicFramePr>
          <p:nvPr>
            <p:extLst>
              <p:ext uri="{D42A27DB-BD31-4B8C-83A1-F6EECF244321}">
                <p14:modId xmlns:p14="http://schemas.microsoft.com/office/powerpoint/2010/main" val="4033788052"/>
              </p:ext>
            </p:extLst>
          </p:nvPr>
        </p:nvGraphicFramePr>
        <p:xfrm>
          <a:off x="2538475" y="5237415"/>
          <a:ext cx="1246188" cy="933450"/>
        </p:xfrm>
        <a:graphic>
          <a:graphicData uri="http://schemas.openxmlformats.org/presentationml/2006/ole">
            <mc:AlternateContent xmlns:mc="http://schemas.openxmlformats.org/markup-compatibility/2006">
              <mc:Choice xmlns:v="urn:schemas-microsoft-com:vml" Requires="v">
                <p:oleObj spid="_x0000_s85230" name="Equation" r:id="rId9" imgW="558720" imgH="419040" progId="Equation.DSMT4">
                  <p:embed/>
                </p:oleObj>
              </mc:Choice>
              <mc:Fallback>
                <p:oleObj name="Equation" r:id="rId9" imgW="558720" imgH="419040" progId="Equation.DSMT4">
                  <p:embed/>
                  <p:pic>
                    <p:nvPicPr>
                      <p:cNvPr id="0" name=""/>
                      <p:cNvPicPr>
                        <a:picLocks noChangeAspect="1" noChangeArrowheads="1"/>
                      </p:cNvPicPr>
                      <p:nvPr/>
                    </p:nvPicPr>
                    <p:blipFill>
                      <a:blip r:embed="rId10"/>
                      <a:srcRect/>
                      <a:stretch>
                        <a:fillRect/>
                      </a:stretch>
                    </p:blipFill>
                    <p:spPr bwMode="auto">
                      <a:xfrm>
                        <a:off x="2538475" y="5237415"/>
                        <a:ext cx="124618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4"/>
          <p:cNvSpPr txBox="1">
            <a:spLocks noChangeArrowheads="1"/>
          </p:cNvSpPr>
          <p:nvPr/>
        </p:nvSpPr>
        <p:spPr bwMode="auto">
          <a:xfrm>
            <a:off x="741675" y="2135437"/>
            <a:ext cx="19555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(12) becomes</a:t>
            </a:r>
          </a:p>
        </p:txBody>
      </p:sp>
    </p:spTree>
    <p:extLst>
      <p:ext uri="{BB962C8B-B14F-4D97-AF65-F5344CB8AC3E}">
        <p14:creationId xmlns:p14="http://schemas.microsoft.com/office/powerpoint/2010/main" val="3730557286"/>
      </p:ext>
    </p:extLst>
  </p:cSld>
  <p:clrMapOvr>
    <a:masterClrMapping/>
  </p:clrMapOvr>
  <p:transition advTm="12526"/>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sp>
        <p:nvSpPr>
          <p:cNvPr id="21" name="Rectangle 3"/>
          <p:cNvSpPr txBox="1">
            <a:spLocks noChangeArrowheads="1"/>
          </p:cNvSpPr>
          <p:nvPr/>
        </p:nvSpPr>
        <p:spPr bwMode="auto">
          <a:xfrm>
            <a:off x="307700" y="915077"/>
            <a:ext cx="10975650" cy="639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Initial estimation of </a:t>
            </a:r>
            <a:r>
              <a:rPr lang="en-US" altLang="zh-CN" sz="2800" dirty="0" err="1">
                <a:ea typeface="ＭＳ Ｐゴシック" panose="020B0600070205080204" pitchFamily="34" charset="-128"/>
              </a:rPr>
              <a:t>extrinsics</a:t>
            </a:r>
            <a:r>
              <a:rPr lang="en-US" altLang="zh-CN" sz="2800" dirty="0">
                <a:ea typeface="ＭＳ Ｐゴシック" panose="020B0600070205080204" pitchFamily="34" charset="-128"/>
              </a:rPr>
              <a:t> </a:t>
            </a:r>
          </a:p>
        </p:txBody>
      </p:sp>
      <p:sp>
        <p:nvSpPr>
          <p:cNvPr id="23" name="文本框 22">
            <a:extLst>
              <a:ext uri="{FF2B5EF4-FFF2-40B4-BE49-F238E27FC236}">
                <a16:creationId xmlns:a16="http://schemas.microsoft.com/office/drawing/2014/main" id="{901FD1F0-FE6F-48AC-8CC5-270E0FA1840E}"/>
              </a:ext>
            </a:extLst>
          </p:cNvPr>
          <p:cNvSpPr txBox="1"/>
          <p:nvPr/>
        </p:nvSpPr>
        <p:spPr>
          <a:xfrm>
            <a:off x="768771" y="1405698"/>
            <a:ext cx="5071852" cy="1015663"/>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We know that the plane of the calibration board and its image on the normalized retinal plane is linked via a </a:t>
            </a:r>
            <a:r>
              <a:rPr lang="en-US" altLang="zh-CN" sz="2000" dirty="0" err="1">
                <a:latin typeface="Calibri" panose="020F0502020204030204" pitchFamily="34" charset="0"/>
                <a:cs typeface="Calibri" panose="020F0502020204030204" pitchFamily="34" charset="0"/>
              </a:rPr>
              <a:t>homography</a:t>
            </a:r>
            <a:endParaRPr lang="zh-CN" altLang="en-US" sz="2000" dirty="0">
              <a:latin typeface="Calibri" panose="020F0502020204030204" pitchFamily="34" charset="0"/>
              <a:cs typeface="Calibri" panose="020F0502020204030204" pitchFamily="34" charset="0"/>
            </a:endParaRPr>
          </a:p>
        </p:txBody>
      </p:sp>
      <p:graphicFrame>
        <p:nvGraphicFramePr>
          <p:cNvPr id="27" name="Object 12"/>
          <p:cNvGraphicFramePr>
            <a:graphicFrameLocks noChangeAspect="1"/>
          </p:cNvGraphicFramePr>
          <p:nvPr>
            <p:extLst>
              <p:ext uri="{D42A27DB-BD31-4B8C-83A1-F6EECF244321}">
                <p14:modId xmlns:p14="http://schemas.microsoft.com/office/powerpoint/2010/main" val="3325007443"/>
              </p:ext>
            </p:extLst>
          </p:nvPr>
        </p:nvGraphicFramePr>
        <p:xfrm>
          <a:off x="1879600" y="2316163"/>
          <a:ext cx="2411413" cy="1382712"/>
        </p:xfrm>
        <a:graphic>
          <a:graphicData uri="http://schemas.openxmlformats.org/presentationml/2006/ole">
            <mc:AlternateContent xmlns:mc="http://schemas.openxmlformats.org/markup-compatibility/2006">
              <mc:Choice xmlns:v="urn:schemas-microsoft-com:vml" Requires="v">
                <p:oleObj spid="_x0000_s95328" name="Equation" r:id="rId3" imgW="1079280" imgH="622080" progId="Equation.DSMT4">
                  <p:embed/>
                </p:oleObj>
              </mc:Choice>
              <mc:Fallback>
                <p:oleObj name="Equation" r:id="rId3" imgW="1079280" imgH="622080" progId="Equation.DSMT4">
                  <p:embed/>
                  <p:pic>
                    <p:nvPicPr>
                      <p:cNvPr id="0" name=""/>
                      <p:cNvPicPr>
                        <a:picLocks noChangeAspect="1" noChangeArrowheads="1"/>
                      </p:cNvPicPr>
                      <p:nvPr/>
                    </p:nvPicPr>
                    <p:blipFill>
                      <a:blip r:embed="rId4"/>
                      <a:srcRect/>
                      <a:stretch>
                        <a:fillRect/>
                      </a:stretch>
                    </p:blipFill>
                    <p:spPr bwMode="auto">
                      <a:xfrm>
                        <a:off x="1879600" y="2316163"/>
                        <a:ext cx="2411413"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 name="文本框 35">
            <a:extLst>
              <a:ext uri="{FF2B5EF4-FFF2-40B4-BE49-F238E27FC236}">
                <a16:creationId xmlns:a16="http://schemas.microsoft.com/office/drawing/2014/main" id="{901FD1F0-FE6F-48AC-8CC5-270E0FA1840E}"/>
              </a:ext>
            </a:extLst>
          </p:cNvPr>
          <p:cNvSpPr txBox="1"/>
          <p:nvPr/>
        </p:nvSpPr>
        <p:spPr>
          <a:xfrm>
            <a:off x="6301694" y="1405698"/>
            <a:ext cx="5541719"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On the other hand, based on the imaging model,</a:t>
            </a:r>
            <a:endParaRPr lang="zh-CN" altLang="en-US" sz="2000" dirty="0">
              <a:latin typeface="Calibri" panose="020F0502020204030204" pitchFamily="34" charset="0"/>
              <a:cs typeface="Calibri" panose="020F0502020204030204" pitchFamily="34" charset="0"/>
            </a:endParaRPr>
          </a:p>
        </p:txBody>
      </p:sp>
      <p:graphicFrame>
        <p:nvGraphicFramePr>
          <p:cNvPr id="37" name="Object 12"/>
          <p:cNvGraphicFramePr>
            <a:graphicFrameLocks noChangeAspect="1"/>
          </p:cNvGraphicFramePr>
          <p:nvPr>
            <p:extLst>
              <p:ext uri="{D42A27DB-BD31-4B8C-83A1-F6EECF244321}">
                <p14:modId xmlns:p14="http://schemas.microsoft.com/office/powerpoint/2010/main" val="2243305684"/>
              </p:ext>
            </p:extLst>
          </p:nvPr>
        </p:nvGraphicFramePr>
        <p:xfrm>
          <a:off x="5338763" y="2001838"/>
          <a:ext cx="6381750" cy="1889125"/>
        </p:xfrm>
        <a:graphic>
          <a:graphicData uri="http://schemas.openxmlformats.org/presentationml/2006/ole">
            <mc:AlternateContent xmlns:mc="http://schemas.openxmlformats.org/markup-compatibility/2006">
              <mc:Choice xmlns:v="urn:schemas-microsoft-com:vml" Requires="v">
                <p:oleObj spid="_x0000_s95329" name="Equation" r:id="rId5" imgW="2857320" imgH="850680" progId="Equation.DSMT4">
                  <p:embed/>
                </p:oleObj>
              </mc:Choice>
              <mc:Fallback>
                <p:oleObj name="Equation" r:id="rId5" imgW="2857320" imgH="850680" progId="Equation.DSMT4">
                  <p:embed/>
                  <p:pic>
                    <p:nvPicPr>
                      <p:cNvPr id="0" name=""/>
                      <p:cNvPicPr>
                        <a:picLocks noChangeAspect="1" noChangeArrowheads="1"/>
                      </p:cNvPicPr>
                      <p:nvPr/>
                    </p:nvPicPr>
                    <p:blipFill>
                      <a:blip r:embed="rId6"/>
                      <a:srcRect/>
                      <a:stretch>
                        <a:fillRect/>
                      </a:stretch>
                    </p:blipFill>
                    <p:spPr bwMode="auto">
                      <a:xfrm>
                        <a:off x="5338763" y="2001838"/>
                        <a:ext cx="638175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组合 2"/>
          <p:cNvGrpSpPr/>
          <p:nvPr/>
        </p:nvGrpSpPr>
        <p:grpSpPr>
          <a:xfrm>
            <a:off x="2582457" y="3744680"/>
            <a:ext cx="8700893" cy="913565"/>
            <a:chOff x="2582457" y="3716105"/>
            <a:chExt cx="8700893" cy="913565"/>
          </a:xfrm>
        </p:grpSpPr>
        <p:sp>
          <p:nvSpPr>
            <p:cNvPr id="38" name="文本框 37">
              <a:extLst>
                <a:ext uri="{FF2B5EF4-FFF2-40B4-BE49-F238E27FC236}">
                  <a16:creationId xmlns:a16="http://schemas.microsoft.com/office/drawing/2014/main" id="{901FD1F0-FE6F-48AC-8CC5-270E0FA1840E}"/>
                </a:ext>
              </a:extLst>
            </p:cNvPr>
            <p:cNvSpPr txBox="1"/>
            <p:nvPr/>
          </p:nvSpPr>
          <p:spPr>
            <a:xfrm>
              <a:off x="2837253" y="4184582"/>
              <a:ext cx="8446097"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and                 map  </a:t>
              </a:r>
              <a:r>
                <a:rPr lang="en-US" altLang="zh-CN" sz="2000" dirty="0">
                  <a:cs typeface="Times New Roman" panose="02020603050405020304" pitchFamily="18" charset="0"/>
                </a:rPr>
                <a:t>(</a:t>
              </a:r>
              <a:r>
                <a:rPr lang="en-US" altLang="zh-CN" sz="2000" i="1" dirty="0" err="1">
                  <a:cs typeface="Times New Roman" panose="02020603050405020304" pitchFamily="18" charset="0"/>
                </a:rPr>
                <a:t>X</a:t>
              </a:r>
              <a:r>
                <a:rPr lang="en-US" altLang="zh-CN" sz="2000" i="1" baseline="-25000" dirty="0" err="1">
                  <a:cs typeface="Times New Roman" panose="02020603050405020304" pitchFamily="18" charset="0"/>
                </a:rPr>
                <a:t>j</a:t>
              </a:r>
              <a:r>
                <a:rPr lang="en-US" altLang="zh-CN" sz="2000" dirty="0">
                  <a:cs typeface="Times New Roman" panose="02020603050405020304" pitchFamily="18" charset="0"/>
                </a:rPr>
                <a:t>, </a:t>
              </a:r>
              <a:r>
                <a:rPr lang="en-US" altLang="zh-CN" sz="2000" i="1" dirty="0" err="1">
                  <a:cs typeface="Times New Roman" panose="02020603050405020304" pitchFamily="18" charset="0"/>
                </a:rPr>
                <a:t>Y</a:t>
              </a:r>
              <a:r>
                <a:rPr lang="en-US" altLang="zh-CN" sz="2000" i="1" baseline="-25000" dirty="0" err="1">
                  <a:cs typeface="Times New Roman" panose="02020603050405020304" pitchFamily="18" charset="0"/>
                </a:rPr>
                <a:t>j</a:t>
              </a:r>
              <a:r>
                <a:rPr lang="en-US" altLang="zh-CN" sz="2000" dirty="0">
                  <a:cs typeface="Times New Roman" panose="02020603050405020304" pitchFamily="18" charset="0"/>
                </a:rPr>
                <a:t>, 1)</a:t>
              </a:r>
              <a:r>
                <a:rPr lang="en-US" altLang="zh-CN" sz="2000" i="1" baseline="30000" dirty="0">
                  <a:cs typeface="Times New Roman" panose="02020603050405020304" pitchFamily="18" charset="0"/>
                </a:rPr>
                <a:t>T</a:t>
              </a:r>
              <a:r>
                <a:rPr lang="en-US" altLang="zh-CN" sz="2000" dirty="0">
                  <a:latin typeface="Calibri" panose="020F0502020204030204" pitchFamily="34" charset="0"/>
                  <a:cs typeface="Calibri" panose="020F0502020204030204" pitchFamily="34" charset="0"/>
                </a:rPr>
                <a:t>  to the same point on the normalized retinal plane</a:t>
              </a:r>
              <a:endParaRPr lang="zh-CN" altLang="en-US" sz="2000" dirty="0">
                <a:latin typeface="Calibri" panose="020F0502020204030204" pitchFamily="34" charset="0"/>
                <a:cs typeface="Calibri" panose="020F0502020204030204" pitchFamily="34" charset="0"/>
              </a:endParaRPr>
            </a:p>
          </p:txBody>
        </p:sp>
        <p:graphicFrame>
          <p:nvGraphicFramePr>
            <p:cNvPr id="39" name="Object 12"/>
            <p:cNvGraphicFramePr>
              <a:graphicFrameLocks noChangeAspect="1"/>
            </p:cNvGraphicFramePr>
            <p:nvPr>
              <p:extLst>
                <p:ext uri="{D42A27DB-BD31-4B8C-83A1-F6EECF244321}">
                  <p14:modId xmlns:p14="http://schemas.microsoft.com/office/powerpoint/2010/main" val="739422367"/>
                </p:ext>
              </p:extLst>
            </p:nvPr>
          </p:nvGraphicFramePr>
          <p:xfrm>
            <a:off x="2582457" y="4233752"/>
            <a:ext cx="341312" cy="311150"/>
          </p:xfrm>
          <a:graphic>
            <a:graphicData uri="http://schemas.openxmlformats.org/presentationml/2006/ole">
              <mc:AlternateContent xmlns:mc="http://schemas.openxmlformats.org/markup-compatibility/2006">
                <mc:Choice xmlns:v="urn:schemas-microsoft-com:vml" Requires="v">
                  <p:oleObj spid="_x0000_s95330" name="Equation" r:id="rId7" imgW="152280" imgH="139680" progId="Equation.DSMT4">
                    <p:embed/>
                  </p:oleObj>
                </mc:Choice>
                <mc:Fallback>
                  <p:oleObj name="Equation" r:id="rId7" imgW="152280" imgH="139680" progId="Equation.DSMT4">
                    <p:embed/>
                    <p:pic>
                      <p:nvPicPr>
                        <p:cNvPr id="0" name=""/>
                        <p:cNvPicPr>
                          <a:picLocks noChangeAspect="1" noChangeArrowheads="1"/>
                        </p:cNvPicPr>
                        <p:nvPr/>
                      </p:nvPicPr>
                      <p:blipFill>
                        <a:blip r:embed="rId8"/>
                        <a:srcRect/>
                        <a:stretch>
                          <a:fillRect/>
                        </a:stretch>
                      </p:blipFill>
                      <p:spPr bwMode="auto">
                        <a:xfrm>
                          <a:off x="2582457" y="4233752"/>
                          <a:ext cx="3413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12"/>
            <p:cNvGraphicFramePr>
              <a:graphicFrameLocks noChangeAspect="1"/>
            </p:cNvGraphicFramePr>
            <p:nvPr>
              <p:extLst>
                <p:ext uri="{D42A27DB-BD31-4B8C-83A1-F6EECF244321}">
                  <p14:modId xmlns:p14="http://schemas.microsoft.com/office/powerpoint/2010/main" val="547696162"/>
                </p:ext>
              </p:extLst>
            </p:nvPr>
          </p:nvGraphicFramePr>
          <p:xfrm>
            <a:off x="3349827" y="4150245"/>
            <a:ext cx="936625" cy="479425"/>
          </p:xfrm>
          <a:graphic>
            <a:graphicData uri="http://schemas.openxmlformats.org/presentationml/2006/ole">
              <mc:AlternateContent xmlns:mc="http://schemas.openxmlformats.org/markup-compatibility/2006">
                <mc:Choice xmlns:v="urn:schemas-microsoft-com:vml" Requires="v">
                  <p:oleObj spid="_x0000_s95331" name="Equation" r:id="rId9" imgW="419040" imgH="215640" progId="Equation.DSMT4">
                    <p:embed/>
                  </p:oleObj>
                </mc:Choice>
                <mc:Fallback>
                  <p:oleObj name="Equation" r:id="rId9" imgW="419040" imgH="215640" progId="Equation.DSMT4">
                    <p:embed/>
                    <p:pic>
                      <p:nvPicPr>
                        <p:cNvPr id="0" name=""/>
                        <p:cNvPicPr>
                          <a:picLocks noChangeAspect="1" noChangeArrowheads="1"/>
                        </p:cNvPicPr>
                        <p:nvPr/>
                      </p:nvPicPr>
                      <p:blipFill>
                        <a:blip r:embed="rId10"/>
                        <a:srcRect/>
                        <a:stretch>
                          <a:fillRect/>
                        </a:stretch>
                      </p:blipFill>
                      <p:spPr bwMode="auto">
                        <a:xfrm>
                          <a:off x="3349827" y="4150245"/>
                          <a:ext cx="9366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左大括号 1"/>
            <p:cNvSpPr/>
            <p:nvPr/>
          </p:nvSpPr>
          <p:spPr bwMode="auto">
            <a:xfrm rot="16200000">
              <a:off x="5742907" y="1400288"/>
              <a:ext cx="432137" cy="5063771"/>
            </a:xfrm>
            <a:prstGeom prst="leftBrac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grpSp>
        <p:nvGrpSpPr>
          <p:cNvPr id="4" name="组合 3"/>
          <p:cNvGrpSpPr/>
          <p:nvPr/>
        </p:nvGrpSpPr>
        <p:grpSpPr>
          <a:xfrm>
            <a:off x="2887932" y="4529554"/>
            <a:ext cx="6552960" cy="734726"/>
            <a:chOff x="2887932" y="4529554"/>
            <a:chExt cx="6552960" cy="734726"/>
          </a:xfrm>
        </p:grpSpPr>
        <p:sp>
          <p:nvSpPr>
            <p:cNvPr id="41" name="右箭头 40"/>
            <p:cNvSpPr>
              <a:spLocks noChangeArrowheads="1"/>
            </p:cNvSpPr>
            <p:nvPr/>
          </p:nvSpPr>
          <p:spPr bwMode="auto">
            <a:xfrm rot="5400000">
              <a:off x="5798634" y="4571543"/>
              <a:ext cx="349074" cy="265096"/>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42" name="Object 12"/>
            <p:cNvGraphicFramePr>
              <a:graphicFrameLocks noChangeAspect="1"/>
            </p:cNvGraphicFramePr>
            <p:nvPr>
              <p:extLst>
                <p:ext uri="{D42A27DB-BD31-4B8C-83A1-F6EECF244321}">
                  <p14:modId xmlns:p14="http://schemas.microsoft.com/office/powerpoint/2010/main" val="2773631496"/>
                </p:ext>
              </p:extLst>
            </p:nvPr>
          </p:nvGraphicFramePr>
          <p:xfrm>
            <a:off x="2887932" y="4855571"/>
            <a:ext cx="341312" cy="311150"/>
          </p:xfrm>
          <a:graphic>
            <a:graphicData uri="http://schemas.openxmlformats.org/presentationml/2006/ole">
              <mc:AlternateContent xmlns:mc="http://schemas.openxmlformats.org/markup-compatibility/2006">
                <mc:Choice xmlns:v="urn:schemas-microsoft-com:vml" Requires="v">
                  <p:oleObj spid="_x0000_s95332" name="Equation" r:id="rId11" imgW="152280" imgH="139680" progId="Equation.DSMT4">
                    <p:embed/>
                  </p:oleObj>
                </mc:Choice>
                <mc:Fallback>
                  <p:oleObj name="Equation" r:id="rId11" imgW="152280" imgH="139680" progId="Equation.DSMT4">
                    <p:embed/>
                    <p:pic>
                      <p:nvPicPr>
                        <p:cNvPr id="0" name=""/>
                        <p:cNvPicPr>
                          <a:picLocks noChangeAspect="1" noChangeArrowheads="1"/>
                        </p:cNvPicPr>
                        <p:nvPr/>
                      </p:nvPicPr>
                      <p:blipFill>
                        <a:blip r:embed="rId8"/>
                        <a:srcRect/>
                        <a:stretch>
                          <a:fillRect/>
                        </a:stretch>
                      </p:blipFill>
                      <p:spPr bwMode="auto">
                        <a:xfrm>
                          <a:off x="2887932" y="4855571"/>
                          <a:ext cx="3413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 name="Object 12"/>
            <p:cNvGraphicFramePr>
              <a:graphicFrameLocks noChangeAspect="1"/>
            </p:cNvGraphicFramePr>
            <p:nvPr>
              <p:extLst>
                <p:ext uri="{D42A27DB-BD31-4B8C-83A1-F6EECF244321}">
                  <p14:modId xmlns:p14="http://schemas.microsoft.com/office/powerpoint/2010/main" val="3471525741"/>
                </p:ext>
              </p:extLst>
            </p:nvPr>
          </p:nvGraphicFramePr>
          <p:xfrm>
            <a:off x="3804009" y="4784855"/>
            <a:ext cx="936625" cy="479425"/>
          </p:xfrm>
          <a:graphic>
            <a:graphicData uri="http://schemas.openxmlformats.org/presentationml/2006/ole">
              <mc:AlternateContent xmlns:mc="http://schemas.openxmlformats.org/markup-compatibility/2006">
                <mc:Choice xmlns:v="urn:schemas-microsoft-com:vml" Requires="v">
                  <p:oleObj spid="_x0000_s95333" name="Equation" r:id="rId12" imgW="419040" imgH="215640" progId="Equation.DSMT4">
                    <p:embed/>
                  </p:oleObj>
                </mc:Choice>
                <mc:Fallback>
                  <p:oleObj name="Equation" r:id="rId12" imgW="419040" imgH="215640" progId="Equation.DSMT4">
                    <p:embed/>
                    <p:pic>
                      <p:nvPicPr>
                        <p:cNvPr id="0" name=""/>
                        <p:cNvPicPr>
                          <a:picLocks noChangeAspect="1" noChangeArrowheads="1"/>
                        </p:cNvPicPr>
                        <p:nvPr/>
                      </p:nvPicPr>
                      <p:blipFill>
                        <a:blip r:embed="rId13"/>
                        <a:srcRect/>
                        <a:stretch>
                          <a:fillRect/>
                        </a:stretch>
                      </p:blipFill>
                      <p:spPr bwMode="auto">
                        <a:xfrm>
                          <a:off x="3804009" y="4784855"/>
                          <a:ext cx="9366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文本框 43">
              <a:extLst>
                <a:ext uri="{FF2B5EF4-FFF2-40B4-BE49-F238E27FC236}">
                  <a16:creationId xmlns:a16="http://schemas.microsoft.com/office/drawing/2014/main" id="{901FD1F0-FE6F-48AC-8CC5-270E0FA1840E}"/>
                </a:ext>
              </a:extLst>
            </p:cNvPr>
            <p:cNvSpPr txBox="1"/>
            <p:nvPr/>
          </p:nvSpPr>
          <p:spPr>
            <a:xfrm>
              <a:off x="3191920" y="4803387"/>
              <a:ext cx="6248972"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and                    actually represent the same </a:t>
              </a:r>
              <a:r>
                <a:rPr lang="en-US" altLang="zh-CN" sz="2000" dirty="0" err="1">
                  <a:latin typeface="Calibri" panose="020F0502020204030204" pitchFamily="34" charset="0"/>
                  <a:cs typeface="Calibri" panose="020F0502020204030204" pitchFamily="34" charset="0"/>
                </a:rPr>
                <a:t>homography</a:t>
              </a:r>
              <a:endParaRPr lang="zh-CN" altLang="en-US" sz="2000" dirty="0">
                <a:latin typeface="Calibri" panose="020F0502020204030204" pitchFamily="34" charset="0"/>
                <a:cs typeface="Calibri" panose="020F0502020204030204" pitchFamily="34" charset="0"/>
              </a:endParaRPr>
            </a:p>
          </p:txBody>
        </p:sp>
      </p:grpSp>
      <p:grpSp>
        <p:nvGrpSpPr>
          <p:cNvPr id="6" name="组合 5"/>
          <p:cNvGrpSpPr/>
          <p:nvPr/>
        </p:nvGrpSpPr>
        <p:grpSpPr>
          <a:xfrm>
            <a:off x="4414838" y="5165785"/>
            <a:ext cx="3151187" cy="1178040"/>
            <a:chOff x="4414838" y="5165785"/>
            <a:chExt cx="3151187" cy="1178040"/>
          </a:xfrm>
        </p:grpSpPr>
        <p:sp>
          <p:nvSpPr>
            <p:cNvPr id="45" name="右箭头 44"/>
            <p:cNvSpPr>
              <a:spLocks noChangeArrowheads="1"/>
            </p:cNvSpPr>
            <p:nvPr/>
          </p:nvSpPr>
          <p:spPr bwMode="auto">
            <a:xfrm rot="5400000">
              <a:off x="5799151" y="5207774"/>
              <a:ext cx="349074" cy="265096"/>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47" name="Object 12"/>
            <p:cNvGraphicFramePr>
              <a:graphicFrameLocks noChangeAspect="1"/>
            </p:cNvGraphicFramePr>
            <p:nvPr>
              <p:extLst>
                <p:ext uri="{D42A27DB-BD31-4B8C-83A1-F6EECF244321}">
                  <p14:modId xmlns:p14="http://schemas.microsoft.com/office/powerpoint/2010/main" val="3073829384"/>
                </p:ext>
              </p:extLst>
            </p:nvPr>
          </p:nvGraphicFramePr>
          <p:xfrm>
            <a:off x="4414838" y="5514975"/>
            <a:ext cx="3151187" cy="479425"/>
          </p:xfrm>
          <a:graphic>
            <a:graphicData uri="http://schemas.openxmlformats.org/presentationml/2006/ole">
              <mc:AlternateContent xmlns:mc="http://schemas.openxmlformats.org/markup-compatibility/2006">
                <mc:Choice xmlns:v="urn:schemas-microsoft-com:vml" Requires="v">
                  <p:oleObj spid="_x0000_s95334" name="Equation" r:id="rId14" imgW="1409400" imgH="215640" progId="Equation.DSMT4">
                    <p:embed/>
                  </p:oleObj>
                </mc:Choice>
                <mc:Fallback>
                  <p:oleObj name="Equation" r:id="rId14" imgW="1409400" imgH="215640" progId="Equation.DSMT4">
                    <p:embed/>
                    <p:pic>
                      <p:nvPicPr>
                        <p:cNvPr id="0" name=""/>
                        <p:cNvPicPr>
                          <a:picLocks noChangeAspect="1" noChangeArrowheads="1"/>
                        </p:cNvPicPr>
                        <p:nvPr/>
                      </p:nvPicPr>
                      <p:blipFill>
                        <a:blip r:embed="rId15"/>
                        <a:srcRect/>
                        <a:stretch>
                          <a:fillRect/>
                        </a:stretch>
                      </p:blipFill>
                      <p:spPr bwMode="auto">
                        <a:xfrm>
                          <a:off x="4414838" y="5514975"/>
                          <a:ext cx="31511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 name="右箭头 47"/>
            <p:cNvSpPr>
              <a:spLocks noChangeArrowheads="1"/>
            </p:cNvSpPr>
            <p:nvPr/>
          </p:nvSpPr>
          <p:spPr bwMode="auto">
            <a:xfrm rot="5400000">
              <a:off x="5797966" y="6036740"/>
              <a:ext cx="349074" cy="265096"/>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2301691022"/>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Initial Rough Estimation of Calibration Parameters</a:t>
            </a:r>
          </a:p>
        </p:txBody>
      </p:sp>
      <p:graphicFrame>
        <p:nvGraphicFramePr>
          <p:cNvPr id="18" name="Object 12"/>
          <p:cNvGraphicFramePr>
            <a:graphicFrameLocks noChangeAspect="1"/>
          </p:cNvGraphicFramePr>
          <p:nvPr>
            <p:extLst>
              <p:ext uri="{D42A27DB-BD31-4B8C-83A1-F6EECF244321}">
                <p14:modId xmlns:p14="http://schemas.microsoft.com/office/powerpoint/2010/main" val="249513941"/>
              </p:ext>
            </p:extLst>
          </p:nvPr>
        </p:nvGraphicFramePr>
        <p:xfrm>
          <a:off x="4248150" y="1406940"/>
          <a:ext cx="2867025" cy="425450"/>
        </p:xfrm>
        <a:graphic>
          <a:graphicData uri="http://schemas.openxmlformats.org/presentationml/2006/ole">
            <mc:AlternateContent xmlns:mc="http://schemas.openxmlformats.org/markup-compatibility/2006">
              <mc:Choice xmlns:v="urn:schemas-microsoft-com:vml" Requires="v">
                <p:oleObj spid="_x0000_s88411" name="Equation" r:id="rId3" imgW="1282680" imgH="190440" progId="Equation.DSMT4">
                  <p:embed/>
                </p:oleObj>
              </mc:Choice>
              <mc:Fallback>
                <p:oleObj name="Equation" r:id="rId3" imgW="1282680" imgH="190440" progId="Equation.DSMT4">
                  <p:embed/>
                  <p:pic>
                    <p:nvPicPr>
                      <p:cNvPr id="0" name=""/>
                      <p:cNvPicPr>
                        <a:picLocks noChangeAspect="1" noChangeArrowheads="1"/>
                      </p:cNvPicPr>
                      <p:nvPr/>
                    </p:nvPicPr>
                    <p:blipFill>
                      <a:blip r:embed="rId4"/>
                      <a:srcRect/>
                      <a:stretch>
                        <a:fillRect/>
                      </a:stretch>
                    </p:blipFill>
                    <p:spPr bwMode="auto">
                      <a:xfrm>
                        <a:off x="4248150" y="1406940"/>
                        <a:ext cx="28670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Rectangle 3"/>
          <p:cNvSpPr txBox="1">
            <a:spLocks noChangeArrowheads="1"/>
          </p:cNvSpPr>
          <p:nvPr/>
        </p:nvSpPr>
        <p:spPr bwMode="auto">
          <a:xfrm>
            <a:off x="307700" y="915077"/>
            <a:ext cx="10975650" cy="639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Initial estimation of </a:t>
            </a:r>
            <a:r>
              <a:rPr lang="en-US" altLang="zh-CN" sz="2800" dirty="0" err="1">
                <a:ea typeface="ＭＳ Ｐゴシック" panose="020B0600070205080204" pitchFamily="34" charset="-128"/>
              </a:rPr>
              <a:t>extrinsics</a:t>
            </a:r>
            <a:r>
              <a:rPr lang="en-US" altLang="zh-CN" sz="2800" dirty="0">
                <a:ea typeface="ＭＳ Ｐゴシック" panose="020B0600070205080204" pitchFamily="34" charset="-128"/>
              </a:rPr>
              <a:t> </a:t>
            </a:r>
          </a:p>
        </p:txBody>
      </p:sp>
      <p:sp>
        <p:nvSpPr>
          <p:cNvPr id="22" name="右箭头 21"/>
          <p:cNvSpPr>
            <a:spLocks noChangeArrowheads="1"/>
          </p:cNvSpPr>
          <p:nvPr/>
        </p:nvSpPr>
        <p:spPr bwMode="auto">
          <a:xfrm rot="5400000">
            <a:off x="5533853" y="1914203"/>
            <a:ext cx="288430" cy="266700"/>
          </a:xfrm>
          <a:prstGeom prst="rightArrow">
            <a:avLst>
              <a:gd name="adj1" fmla="val 50000"/>
              <a:gd name="adj2" fmla="val 60317"/>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26" name="Object 12"/>
          <p:cNvGraphicFramePr>
            <a:graphicFrameLocks noChangeAspect="1"/>
          </p:cNvGraphicFramePr>
          <p:nvPr>
            <p:extLst>
              <p:ext uri="{D42A27DB-BD31-4B8C-83A1-F6EECF244321}">
                <p14:modId xmlns:p14="http://schemas.microsoft.com/office/powerpoint/2010/main" val="1375108565"/>
              </p:ext>
            </p:extLst>
          </p:nvPr>
        </p:nvGraphicFramePr>
        <p:xfrm>
          <a:off x="4106863" y="2181640"/>
          <a:ext cx="3151187" cy="793750"/>
        </p:xfrm>
        <a:graphic>
          <a:graphicData uri="http://schemas.openxmlformats.org/presentationml/2006/ole">
            <mc:AlternateContent xmlns:mc="http://schemas.openxmlformats.org/markup-compatibility/2006">
              <mc:Choice xmlns:v="urn:schemas-microsoft-com:vml" Requires="v">
                <p:oleObj spid="_x0000_s88412" name="Equation" r:id="rId5" imgW="1409400" imgH="355320" progId="Equation.DSMT4">
                  <p:embed/>
                </p:oleObj>
              </mc:Choice>
              <mc:Fallback>
                <p:oleObj name="Equation" r:id="rId5" imgW="1409400" imgH="355320" progId="Equation.DSMT4">
                  <p:embed/>
                  <p:pic>
                    <p:nvPicPr>
                      <p:cNvPr id="0" name=""/>
                      <p:cNvPicPr>
                        <a:picLocks noChangeAspect="1" noChangeArrowheads="1"/>
                      </p:cNvPicPr>
                      <p:nvPr/>
                    </p:nvPicPr>
                    <p:blipFill>
                      <a:blip r:embed="rId6"/>
                      <a:srcRect/>
                      <a:stretch>
                        <a:fillRect/>
                      </a:stretch>
                    </p:blipFill>
                    <p:spPr bwMode="auto">
                      <a:xfrm>
                        <a:off x="4106863" y="2181640"/>
                        <a:ext cx="3151187"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文本框 13">
            <a:extLst>
              <a:ext uri="{FF2B5EF4-FFF2-40B4-BE49-F238E27FC236}">
                <a16:creationId xmlns:a16="http://schemas.microsoft.com/office/drawing/2014/main" id="{901FD1F0-FE6F-48AC-8CC5-270E0FA1840E}"/>
              </a:ext>
            </a:extLst>
          </p:cNvPr>
          <p:cNvSpPr txBox="1"/>
          <p:nvPr/>
        </p:nvSpPr>
        <p:spPr>
          <a:xfrm>
            <a:off x="1000418" y="3083742"/>
            <a:ext cx="6248972"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Since</a:t>
            </a:r>
            <a:endParaRPr lang="zh-CN" altLang="en-US" sz="2000" dirty="0">
              <a:latin typeface="Calibri" panose="020F0502020204030204" pitchFamily="34" charset="0"/>
              <a:cs typeface="Calibri" panose="020F0502020204030204" pitchFamily="34" charset="0"/>
            </a:endParaRPr>
          </a:p>
        </p:txBody>
      </p:sp>
      <p:graphicFrame>
        <p:nvGraphicFramePr>
          <p:cNvPr id="15" name="Object 12"/>
          <p:cNvGraphicFramePr>
            <a:graphicFrameLocks noChangeAspect="1"/>
          </p:cNvGraphicFramePr>
          <p:nvPr>
            <p:extLst>
              <p:ext uri="{D42A27DB-BD31-4B8C-83A1-F6EECF244321}">
                <p14:modId xmlns:p14="http://schemas.microsoft.com/office/powerpoint/2010/main" val="3657922239"/>
              </p:ext>
            </p:extLst>
          </p:nvPr>
        </p:nvGraphicFramePr>
        <p:xfrm>
          <a:off x="1749424" y="3039884"/>
          <a:ext cx="1474788" cy="482600"/>
        </p:xfrm>
        <a:graphic>
          <a:graphicData uri="http://schemas.openxmlformats.org/presentationml/2006/ole">
            <mc:AlternateContent xmlns:mc="http://schemas.openxmlformats.org/markup-compatibility/2006">
              <mc:Choice xmlns:v="urn:schemas-microsoft-com:vml" Requires="v">
                <p:oleObj spid="_x0000_s88413" name="Equation" r:id="rId7" imgW="660240" imgH="215640" progId="Equation.DSMT4">
                  <p:embed/>
                </p:oleObj>
              </mc:Choice>
              <mc:Fallback>
                <p:oleObj name="Equation" r:id="rId7" imgW="660240" imgH="215640" progId="Equation.DSMT4">
                  <p:embed/>
                  <p:pic>
                    <p:nvPicPr>
                      <p:cNvPr id="0" name=""/>
                      <p:cNvPicPr>
                        <a:picLocks noChangeAspect="1" noChangeArrowheads="1"/>
                      </p:cNvPicPr>
                      <p:nvPr/>
                    </p:nvPicPr>
                    <p:blipFill>
                      <a:blip r:embed="rId8"/>
                      <a:srcRect/>
                      <a:stretch>
                        <a:fillRect/>
                      </a:stretch>
                    </p:blipFill>
                    <p:spPr bwMode="auto">
                      <a:xfrm>
                        <a:off x="1749424" y="3039884"/>
                        <a:ext cx="1474788"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右箭头 15"/>
          <p:cNvSpPr>
            <a:spLocks noChangeArrowheads="1"/>
          </p:cNvSpPr>
          <p:nvPr/>
        </p:nvSpPr>
        <p:spPr bwMode="auto">
          <a:xfrm>
            <a:off x="3274741" y="3156394"/>
            <a:ext cx="28843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17" name="Object 12"/>
          <p:cNvGraphicFramePr>
            <a:graphicFrameLocks noChangeAspect="1"/>
          </p:cNvGraphicFramePr>
          <p:nvPr>
            <p:extLst>
              <p:ext uri="{D42A27DB-BD31-4B8C-83A1-F6EECF244321}">
                <p14:modId xmlns:p14="http://schemas.microsoft.com/office/powerpoint/2010/main" val="478426754"/>
              </p:ext>
            </p:extLst>
          </p:nvPr>
        </p:nvGraphicFramePr>
        <p:xfrm>
          <a:off x="3605213" y="3040063"/>
          <a:ext cx="1873250" cy="482600"/>
        </p:xfrm>
        <a:graphic>
          <a:graphicData uri="http://schemas.openxmlformats.org/presentationml/2006/ole">
            <mc:AlternateContent xmlns:mc="http://schemas.openxmlformats.org/markup-compatibility/2006">
              <mc:Choice xmlns:v="urn:schemas-microsoft-com:vml" Requires="v">
                <p:oleObj spid="_x0000_s88414" name="Equation" r:id="rId9" imgW="838080" imgH="215640" progId="Equation.DSMT4">
                  <p:embed/>
                </p:oleObj>
              </mc:Choice>
              <mc:Fallback>
                <p:oleObj name="Equation" r:id="rId9" imgW="838080" imgH="215640" progId="Equation.DSMT4">
                  <p:embed/>
                  <p:pic>
                    <p:nvPicPr>
                      <p:cNvPr id="0" name=""/>
                      <p:cNvPicPr>
                        <a:picLocks noChangeAspect="1" noChangeArrowheads="1"/>
                      </p:cNvPicPr>
                      <p:nvPr/>
                    </p:nvPicPr>
                    <p:blipFill>
                      <a:blip r:embed="rId10"/>
                      <a:srcRect/>
                      <a:stretch>
                        <a:fillRect/>
                      </a:stretch>
                    </p:blipFill>
                    <p:spPr bwMode="auto">
                      <a:xfrm>
                        <a:off x="3605213" y="3040063"/>
                        <a:ext cx="18732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文本框 18">
            <a:extLst>
              <a:ext uri="{FF2B5EF4-FFF2-40B4-BE49-F238E27FC236}">
                <a16:creationId xmlns:a16="http://schemas.microsoft.com/office/drawing/2014/main" id="{901FD1F0-FE6F-48AC-8CC5-270E0FA1840E}"/>
              </a:ext>
            </a:extLst>
          </p:cNvPr>
          <p:cNvSpPr txBox="1"/>
          <p:nvPr/>
        </p:nvSpPr>
        <p:spPr>
          <a:xfrm>
            <a:off x="1000418" y="4306552"/>
            <a:ext cx="6248972"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Since </a:t>
            </a:r>
            <a:endParaRPr lang="zh-CN" altLang="en-US" sz="2000" dirty="0">
              <a:latin typeface="Calibri" panose="020F0502020204030204" pitchFamily="34" charset="0"/>
              <a:cs typeface="Calibri" panose="020F0502020204030204" pitchFamily="34" charset="0"/>
            </a:endParaRPr>
          </a:p>
        </p:txBody>
      </p:sp>
      <p:graphicFrame>
        <p:nvGraphicFramePr>
          <p:cNvPr id="20" name="Object 12"/>
          <p:cNvGraphicFramePr>
            <a:graphicFrameLocks noChangeAspect="1"/>
          </p:cNvGraphicFramePr>
          <p:nvPr>
            <p:extLst>
              <p:ext uri="{D42A27DB-BD31-4B8C-83A1-F6EECF244321}">
                <p14:modId xmlns:p14="http://schemas.microsoft.com/office/powerpoint/2010/main" val="2025525958"/>
              </p:ext>
            </p:extLst>
          </p:nvPr>
        </p:nvGraphicFramePr>
        <p:xfrm>
          <a:off x="1708441" y="4279900"/>
          <a:ext cx="4565650" cy="482600"/>
        </p:xfrm>
        <a:graphic>
          <a:graphicData uri="http://schemas.openxmlformats.org/presentationml/2006/ole">
            <mc:AlternateContent xmlns:mc="http://schemas.openxmlformats.org/markup-compatibility/2006">
              <mc:Choice xmlns:v="urn:schemas-microsoft-com:vml" Requires="v">
                <p:oleObj spid="_x0000_s88415" name="Equation" r:id="rId11" imgW="2044440" imgH="215640" progId="Equation.DSMT4">
                  <p:embed/>
                </p:oleObj>
              </mc:Choice>
              <mc:Fallback>
                <p:oleObj name="Equation" r:id="rId11" imgW="2044440" imgH="215640" progId="Equation.DSMT4">
                  <p:embed/>
                  <p:pic>
                    <p:nvPicPr>
                      <p:cNvPr id="0" name=""/>
                      <p:cNvPicPr>
                        <a:picLocks noChangeAspect="1" noChangeArrowheads="1"/>
                      </p:cNvPicPr>
                      <p:nvPr/>
                    </p:nvPicPr>
                    <p:blipFill>
                      <a:blip r:embed="rId12"/>
                      <a:srcRect/>
                      <a:stretch>
                        <a:fillRect/>
                      </a:stretch>
                    </p:blipFill>
                    <p:spPr bwMode="auto">
                      <a:xfrm>
                        <a:off x="1708441" y="4279900"/>
                        <a:ext cx="45656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右箭头 27"/>
          <p:cNvSpPr>
            <a:spLocks noChangeArrowheads="1"/>
          </p:cNvSpPr>
          <p:nvPr/>
        </p:nvSpPr>
        <p:spPr bwMode="auto">
          <a:xfrm>
            <a:off x="6315613" y="4390215"/>
            <a:ext cx="28843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29" name="Object 12"/>
          <p:cNvGraphicFramePr>
            <a:graphicFrameLocks noChangeAspect="1"/>
          </p:cNvGraphicFramePr>
          <p:nvPr>
            <p:extLst>
              <p:ext uri="{D42A27DB-BD31-4B8C-83A1-F6EECF244321}">
                <p14:modId xmlns:p14="http://schemas.microsoft.com/office/powerpoint/2010/main" val="717465037"/>
              </p:ext>
            </p:extLst>
          </p:nvPr>
        </p:nvGraphicFramePr>
        <p:xfrm>
          <a:off x="6609473" y="4290487"/>
          <a:ext cx="1220788" cy="425450"/>
        </p:xfrm>
        <a:graphic>
          <a:graphicData uri="http://schemas.openxmlformats.org/presentationml/2006/ole">
            <mc:AlternateContent xmlns:mc="http://schemas.openxmlformats.org/markup-compatibility/2006">
              <mc:Choice xmlns:v="urn:schemas-microsoft-com:vml" Requires="v">
                <p:oleObj spid="_x0000_s88416" name="Equation" r:id="rId13" imgW="545760" imgH="190440" progId="Equation.DSMT4">
                  <p:embed/>
                </p:oleObj>
              </mc:Choice>
              <mc:Fallback>
                <p:oleObj name="Equation" r:id="rId13" imgW="545760" imgH="190440" progId="Equation.DSMT4">
                  <p:embed/>
                  <p:pic>
                    <p:nvPicPr>
                      <p:cNvPr id="0" name=""/>
                      <p:cNvPicPr>
                        <a:picLocks noChangeAspect="1" noChangeArrowheads="1"/>
                      </p:cNvPicPr>
                      <p:nvPr/>
                    </p:nvPicPr>
                    <p:blipFill>
                      <a:blip r:embed="rId14"/>
                      <a:srcRect/>
                      <a:stretch>
                        <a:fillRect/>
                      </a:stretch>
                    </p:blipFill>
                    <p:spPr bwMode="auto">
                      <a:xfrm>
                        <a:off x="6609473" y="4290487"/>
                        <a:ext cx="122078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 Box 4"/>
          <p:cNvSpPr txBox="1">
            <a:spLocks noChangeArrowheads="1"/>
          </p:cNvSpPr>
          <p:nvPr/>
        </p:nvSpPr>
        <p:spPr bwMode="auto">
          <a:xfrm>
            <a:off x="980858" y="3660985"/>
            <a:ext cx="6016502" cy="400110"/>
          </a:xfrm>
          <a:prstGeom prst="rect">
            <a:avLst/>
          </a:prstGeom>
          <a:noFill/>
          <a:ln>
            <a:noFill/>
          </a:ln>
          <a:effec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000" dirty="0">
                <a:ea typeface="宋体" panose="02010600030101010101" pitchFamily="2" charset="-122"/>
              </a:rPr>
              <a:t>Note: In </a:t>
            </a:r>
            <a:r>
              <a:rPr lang="en-US" altLang="zh-CN" sz="2000" dirty="0" err="1">
                <a:ea typeface="宋体" panose="02010600030101010101" pitchFamily="2" charset="-122"/>
              </a:rPr>
              <a:t>OpenCV</a:t>
            </a:r>
            <a:r>
              <a:rPr lang="en-US" altLang="zh-CN" sz="2000" dirty="0">
                <a:ea typeface="宋体" panose="02010600030101010101" pitchFamily="2" charset="-122"/>
              </a:rPr>
              <a:t>,      is estimated as </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2" name="Object 12"/>
          <p:cNvGraphicFramePr>
            <a:graphicFrameLocks noChangeAspect="1"/>
          </p:cNvGraphicFramePr>
          <p:nvPr>
            <p:extLst>
              <p:ext uri="{D42A27DB-BD31-4B8C-83A1-F6EECF244321}">
                <p14:modId xmlns:p14="http://schemas.microsoft.com/office/powerpoint/2010/main" val="2820838148"/>
              </p:ext>
            </p:extLst>
          </p:nvPr>
        </p:nvGraphicFramePr>
        <p:xfrm>
          <a:off x="2907379" y="3706809"/>
          <a:ext cx="284162" cy="341312"/>
        </p:xfrm>
        <a:graphic>
          <a:graphicData uri="http://schemas.openxmlformats.org/presentationml/2006/ole">
            <mc:AlternateContent xmlns:mc="http://schemas.openxmlformats.org/markup-compatibility/2006">
              <mc:Choice xmlns:v="urn:schemas-microsoft-com:vml" Requires="v">
                <p:oleObj spid="_x0000_s88417" name="Equation" r:id="rId15" imgW="126720" imgH="152280" progId="Equation.DSMT4">
                  <p:embed/>
                </p:oleObj>
              </mc:Choice>
              <mc:Fallback>
                <p:oleObj name="Equation" r:id="rId15" imgW="126720" imgH="152280" progId="Equation.DSMT4">
                  <p:embed/>
                  <p:pic>
                    <p:nvPicPr>
                      <p:cNvPr id="0" name=""/>
                      <p:cNvPicPr>
                        <a:picLocks noChangeAspect="1" noChangeArrowheads="1"/>
                      </p:cNvPicPr>
                      <p:nvPr/>
                    </p:nvPicPr>
                    <p:blipFill>
                      <a:blip r:embed="rId16"/>
                      <a:srcRect/>
                      <a:stretch>
                        <a:fillRect/>
                      </a:stretch>
                    </p:blipFill>
                    <p:spPr bwMode="auto">
                      <a:xfrm>
                        <a:off x="2907379" y="3706809"/>
                        <a:ext cx="2841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12"/>
          <p:cNvGraphicFramePr>
            <a:graphicFrameLocks noChangeAspect="1"/>
          </p:cNvGraphicFramePr>
          <p:nvPr>
            <p:extLst>
              <p:ext uri="{D42A27DB-BD31-4B8C-83A1-F6EECF244321}">
                <p14:modId xmlns:p14="http://schemas.microsoft.com/office/powerpoint/2010/main" val="3403355237"/>
              </p:ext>
            </p:extLst>
          </p:nvPr>
        </p:nvGraphicFramePr>
        <p:xfrm>
          <a:off x="4782615" y="3495066"/>
          <a:ext cx="2157413" cy="766763"/>
        </p:xfrm>
        <a:graphic>
          <a:graphicData uri="http://schemas.openxmlformats.org/presentationml/2006/ole">
            <mc:AlternateContent xmlns:mc="http://schemas.openxmlformats.org/markup-compatibility/2006">
              <mc:Choice xmlns:v="urn:schemas-microsoft-com:vml" Requires="v">
                <p:oleObj spid="_x0000_s88418" name="Equation" r:id="rId17" imgW="965160" imgH="342720" progId="Equation.DSMT4">
                  <p:embed/>
                </p:oleObj>
              </mc:Choice>
              <mc:Fallback>
                <p:oleObj name="Equation" r:id="rId17" imgW="965160" imgH="342720" progId="Equation.DSMT4">
                  <p:embed/>
                  <p:pic>
                    <p:nvPicPr>
                      <p:cNvPr id="0" name=""/>
                      <p:cNvPicPr>
                        <a:picLocks noChangeAspect="1" noChangeArrowheads="1"/>
                      </p:cNvPicPr>
                      <p:nvPr/>
                    </p:nvPicPr>
                    <p:blipFill>
                      <a:blip r:embed="rId18"/>
                      <a:srcRect/>
                      <a:stretch>
                        <a:fillRect/>
                      </a:stretch>
                    </p:blipFill>
                    <p:spPr bwMode="auto">
                      <a:xfrm>
                        <a:off x="4782615" y="3495066"/>
                        <a:ext cx="215741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文本框 33">
            <a:extLst>
              <a:ext uri="{FF2B5EF4-FFF2-40B4-BE49-F238E27FC236}">
                <a16:creationId xmlns:a16="http://schemas.microsoft.com/office/drawing/2014/main" id="{901FD1F0-FE6F-48AC-8CC5-270E0FA1840E}"/>
              </a:ext>
            </a:extLst>
          </p:cNvPr>
          <p:cNvSpPr txBox="1"/>
          <p:nvPr/>
        </p:nvSpPr>
        <p:spPr>
          <a:xfrm>
            <a:off x="980858" y="4775439"/>
            <a:ext cx="6248972"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Then, </a:t>
            </a:r>
            <a:r>
              <a:rPr lang="en-US" altLang="zh-CN" sz="2000" b="1" dirty="0">
                <a:cs typeface="Times New Roman" panose="02020603050405020304" pitchFamily="18" charset="0"/>
              </a:rPr>
              <a:t>r</a:t>
            </a:r>
            <a:r>
              <a:rPr lang="en-US" altLang="zh-CN" sz="2000" baseline="-25000" dirty="0">
                <a:cs typeface="Times New Roman" panose="02020603050405020304" pitchFamily="18" charset="0"/>
              </a:rPr>
              <a:t>1</a:t>
            </a:r>
            <a:r>
              <a:rPr lang="en-US" altLang="zh-CN" sz="2000" dirty="0">
                <a:latin typeface="Calibri" panose="020F0502020204030204" pitchFamily="34" charset="0"/>
                <a:cs typeface="Calibri" panose="020F0502020204030204" pitchFamily="34" charset="0"/>
              </a:rPr>
              <a:t>, </a:t>
            </a:r>
            <a:r>
              <a:rPr lang="en-US" altLang="zh-CN" sz="2000" b="1" dirty="0">
                <a:cs typeface="Times New Roman" panose="02020603050405020304" pitchFamily="18" charset="0"/>
              </a:rPr>
              <a:t>r</a:t>
            </a:r>
            <a:r>
              <a:rPr lang="en-US" altLang="zh-CN" sz="2000" baseline="-25000" dirty="0">
                <a:cs typeface="Times New Roman" panose="02020603050405020304" pitchFamily="18" charset="0"/>
              </a:rPr>
              <a:t>2</a:t>
            </a:r>
            <a:r>
              <a:rPr lang="en-US" altLang="zh-CN" sz="2000" dirty="0">
                <a:latin typeface="Calibri" panose="020F0502020204030204" pitchFamily="34" charset="0"/>
                <a:cs typeface="Calibri" panose="020F0502020204030204" pitchFamily="34" charset="0"/>
              </a:rPr>
              <a:t>, </a:t>
            </a:r>
            <a:r>
              <a:rPr lang="en-US" altLang="zh-CN" sz="2000" b="1" dirty="0">
                <a:cs typeface="Times New Roman" panose="02020603050405020304" pitchFamily="18" charset="0"/>
              </a:rPr>
              <a:t>r</a:t>
            </a:r>
            <a:r>
              <a:rPr lang="en-US" altLang="zh-CN" sz="2000" baseline="-25000" dirty="0">
                <a:cs typeface="Times New Roman" panose="02020603050405020304" pitchFamily="18" charset="0"/>
              </a:rPr>
              <a:t>3</a:t>
            </a:r>
            <a:r>
              <a:rPr lang="en-US" altLang="zh-CN" sz="2000" dirty="0">
                <a:latin typeface="Calibri" panose="020F0502020204030204" pitchFamily="34" charset="0"/>
                <a:cs typeface="Calibri" panose="020F0502020204030204" pitchFamily="34" charset="0"/>
              </a:rPr>
              <a:t>, and </a:t>
            </a:r>
            <a:r>
              <a:rPr lang="en-US" altLang="zh-CN" sz="2000" b="1" dirty="0">
                <a:cs typeface="Times New Roman" panose="02020603050405020304" pitchFamily="18" charset="0"/>
              </a:rPr>
              <a:t>t</a:t>
            </a:r>
            <a:r>
              <a:rPr lang="en-US" altLang="zh-CN" sz="2000" dirty="0">
                <a:latin typeface="Calibri" panose="020F0502020204030204" pitchFamily="34" charset="0"/>
                <a:cs typeface="Calibri" panose="020F0502020204030204" pitchFamily="34" charset="0"/>
              </a:rPr>
              <a:t> are all initialized </a:t>
            </a:r>
            <a:endParaRPr lang="zh-CN" altLang="en-US" sz="2000" dirty="0">
              <a:latin typeface="Calibri" panose="020F0502020204030204" pitchFamily="34" charset="0"/>
              <a:cs typeface="Calibri" panose="020F0502020204030204" pitchFamily="34" charset="0"/>
            </a:endParaRPr>
          </a:p>
        </p:txBody>
      </p:sp>
      <p:sp>
        <p:nvSpPr>
          <p:cNvPr id="23" name="Text Box 4"/>
          <p:cNvSpPr txBox="1">
            <a:spLocks noChangeArrowheads="1"/>
          </p:cNvSpPr>
          <p:nvPr/>
        </p:nvSpPr>
        <p:spPr bwMode="auto">
          <a:xfrm>
            <a:off x="240031" y="5676490"/>
            <a:ext cx="11725405" cy="461665"/>
          </a:xfrm>
          <a:prstGeom prst="rect">
            <a:avLst/>
          </a:prstGeom>
          <a:solidFill>
            <a:srgbClr val="002060"/>
          </a:solidFill>
          <a:ln>
            <a:noFill/>
          </a:ln>
          <a:effec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400" dirty="0">
                <a:solidFill>
                  <a:srgbClr val="FFFF00"/>
                </a:solidFill>
                <a:ea typeface="宋体" panose="02010600030101010101" pitchFamily="2" charset="-122"/>
              </a:rPr>
              <a:t>Note: Initial estimation of </a:t>
            </a:r>
            <a:r>
              <a:rPr lang="en-US" altLang="zh-CN" sz="2400" dirty="0" err="1">
                <a:solidFill>
                  <a:srgbClr val="FFFF00"/>
                </a:solidFill>
                <a:ea typeface="宋体" panose="02010600030101010101" pitchFamily="2" charset="-122"/>
              </a:rPr>
              <a:t>extrinsics</a:t>
            </a:r>
            <a:r>
              <a:rPr lang="en-US" altLang="zh-CN" sz="2400" dirty="0">
                <a:solidFill>
                  <a:srgbClr val="FFFF00"/>
                </a:solidFill>
                <a:ea typeface="宋体" panose="02010600030101010101" pitchFamily="2" charset="-122"/>
              </a:rPr>
              <a:t> needs to be performed to every calibration board image</a:t>
            </a:r>
            <a:endParaRPr lang="en-US" altLang="zh-CN" sz="2400" dirty="0">
              <a:solidFill>
                <a:srgbClr val="FFFF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901FD1F0-FE6F-48AC-8CC5-270E0FA1840E}"/>
              </a:ext>
            </a:extLst>
          </p:cNvPr>
          <p:cNvSpPr txBox="1"/>
          <p:nvPr/>
        </p:nvSpPr>
        <p:spPr>
          <a:xfrm>
            <a:off x="995887" y="5202707"/>
            <a:ext cx="6700743"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Finally, </a:t>
            </a:r>
            <a:r>
              <a:rPr lang="en-US" altLang="zh-CN" sz="2000" b="1" dirty="0">
                <a:cs typeface="Times New Roman" panose="02020603050405020304" pitchFamily="18" charset="0"/>
              </a:rPr>
              <a:t>R</a:t>
            </a:r>
            <a:r>
              <a:rPr lang="en-US" altLang="zh-CN" sz="2000" dirty="0">
                <a:latin typeface="Calibri" panose="020F0502020204030204" pitchFamily="34" charset="0"/>
                <a:cs typeface="Calibri" panose="020F0502020204030204" pitchFamily="34" charset="0"/>
              </a:rPr>
              <a:t>=[</a:t>
            </a:r>
            <a:r>
              <a:rPr lang="en-US" altLang="zh-CN" sz="2000" b="1" dirty="0">
                <a:cs typeface="Times New Roman" panose="02020603050405020304" pitchFamily="18" charset="0"/>
              </a:rPr>
              <a:t>r</a:t>
            </a:r>
            <a:r>
              <a:rPr lang="en-US" altLang="zh-CN" sz="2000" baseline="-25000" dirty="0">
                <a:cs typeface="Times New Roman" panose="02020603050405020304" pitchFamily="18" charset="0"/>
              </a:rPr>
              <a:t>1</a:t>
            </a:r>
            <a:r>
              <a:rPr lang="en-US" altLang="zh-CN" sz="2000" dirty="0">
                <a:latin typeface="Calibri" panose="020F0502020204030204" pitchFamily="34" charset="0"/>
                <a:cs typeface="Calibri" panose="020F0502020204030204" pitchFamily="34" charset="0"/>
              </a:rPr>
              <a:t> </a:t>
            </a:r>
            <a:r>
              <a:rPr lang="en-US" altLang="zh-CN" sz="2000" b="1" dirty="0">
                <a:cs typeface="Times New Roman" panose="02020603050405020304" pitchFamily="18" charset="0"/>
              </a:rPr>
              <a:t>r</a:t>
            </a:r>
            <a:r>
              <a:rPr lang="en-US" altLang="zh-CN" sz="2000" baseline="-25000" dirty="0">
                <a:cs typeface="Times New Roman" panose="02020603050405020304" pitchFamily="18" charset="0"/>
              </a:rPr>
              <a:t>2</a:t>
            </a:r>
            <a:r>
              <a:rPr lang="en-US" altLang="zh-CN" sz="2000" dirty="0">
                <a:latin typeface="Calibri" panose="020F0502020204030204" pitchFamily="34" charset="0"/>
                <a:cs typeface="Calibri" panose="020F0502020204030204" pitchFamily="34" charset="0"/>
              </a:rPr>
              <a:t> </a:t>
            </a:r>
            <a:r>
              <a:rPr lang="en-US" altLang="zh-CN" sz="2000" b="1" dirty="0">
                <a:cs typeface="Times New Roman" panose="02020603050405020304" pitchFamily="18" charset="0"/>
              </a:rPr>
              <a:t>r</a:t>
            </a:r>
            <a:r>
              <a:rPr lang="en-US" altLang="zh-CN" sz="2000" baseline="-25000" dirty="0">
                <a:cs typeface="Times New Roman" panose="02020603050405020304" pitchFamily="18" charset="0"/>
              </a:rPr>
              <a:t>3</a:t>
            </a:r>
            <a:r>
              <a:rPr lang="en-US" altLang="zh-CN" sz="2000" dirty="0">
                <a:latin typeface="Calibri" panose="020F0502020204030204" pitchFamily="34" charset="0"/>
                <a:cs typeface="Calibri" panose="020F0502020204030204" pitchFamily="34" charset="0"/>
              </a:rPr>
              <a:t>] is converted to its axis-angle representation </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4664225"/>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4" name="Rectangle 3"/>
          <p:cNvSpPr txBox="1">
            <a:spLocks noChangeArrowheads="1"/>
          </p:cNvSpPr>
          <p:nvPr/>
        </p:nvSpPr>
        <p:spPr bwMode="auto">
          <a:xfrm>
            <a:off x="336842" y="1035698"/>
            <a:ext cx="11018513"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solidFill>
                  <a:schemeClr val="bg1">
                    <a:lumMod val="50000"/>
                  </a:schemeClr>
                </a:solidFill>
                <a:ea typeface="ＭＳ Ｐゴシック" panose="020B0600070205080204" pitchFamily="34" charset="-128"/>
              </a:rPr>
              <a:t>What is Camera Calibration?</a:t>
            </a:r>
          </a:p>
          <a:p>
            <a:pPr lvl="1"/>
            <a:r>
              <a:rPr lang="en-US" altLang="zh-CN" sz="2800" dirty="0">
                <a:solidFill>
                  <a:schemeClr val="bg1">
                    <a:lumMod val="50000"/>
                  </a:schemeClr>
                </a:solidFill>
                <a:ea typeface="ＭＳ Ｐゴシック" panose="020B0600070205080204" pitchFamily="34" charset="-128"/>
              </a:rPr>
              <a:t>Modeling for Imaging Pipeline</a:t>
            </a:r>
          </a:p>
          <a:p>
            <a:pPr lvl="1"/>
            <a:r>
              <a:rPr lang="en-US" altLang="zh-CN" sz="2800" dirty="0">
                <a:solidFill>
                  <a:schemeClr val="bg1">
                    <a:lumMod val="50000"/>
                  </a:schemeClr>
                </a:solidFill>
                <a:ea typeface="ＭＳ Ｐゴシック" panose="020B0600070205080204" pitchFamily="34" charset="-128"/>
              </a:rPr>
              <a:t>General Framework for the Camera Calibration Algorithm</a:t>
            </a:r>
          </a:p>
          <a:p>
            <a:pPr lvl="1"/>
            <a:r>
              <a:rPr lang="en-US" altLang="zh-CN" sz="2800" dirty="0">
                <a:solidFill>
                  <a:schemeClr val="bg1">
                    <a:lumMod val="50000"/>
                  </a:schemeClr>
                </a:solidFill>
                <a:ea typeface="ＭＳ Ｐゴシック" panose="020B0600070205080204" pitchFamily="34" charset="-128"/>
              </a:rPr>
              <a:t>Initial Rough Estimation of Calibration Parameters</a:t>
            </a:r>
          </a:p>
          <a:p>
            <a:pPr lvl="1"/>
            <a:r>
              <a:rPr lang="en-US" altLang="zh-CN" sz="2800" dirty="0">
                <a:ea typeface="ＭＳ Ｐゴシック" panose="020B0600070205080204" pitchFamily="34" charset="-128"/>
              </a:rPr>
              <a:t>Nonlinear Least-squares</a:t>
            </a:r>
          </a:p>
          <a:p>
            <a:pPr lvl="1"/>
            <a:r>
              <a:rPr lang="en-US" altLang="zh-CN" sz="2800" dirty="0">
                <a:ea typeface="ＭＳ Ｐゴシック" panose="020B0600070205080204" pitchFamily="34" charset="-128"/>
              </a:rPr>
              <a:t>Image Un-distortion</a:t>
            </a:r>
          </a:p>
        </p:txBody>
      </p:sp>
    </p:spTree>
    <p:extLst>
      <p:ext uri="{BB962C8B-B14F-4D97-AF65-F5344CB8AC3E}">
        <p14:creationId xmlns:p14="http://schemas.microsoft.com/office/powerpoint/2010/main" val="1457183482"/>
      </p:ext>
    </p:extLst>
  </p:cSld>
  <p:clrMapOvr>
    <a:masterClrMapping/>
  </p:clrMapOvr>
  <p:transition advTm="12526"/>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Nonlinear Least-squares</a:t>
            </a:r>
          </a:p>
        </p:txBody>
      </p:sp>
      <p:sp>
        <p:nvSpPr>
          <p:cNvPr id="21" name="Rectangle 3"/>
          <p:cNvSpPr txBox="1">
            <a:spLocks noChangeArrowheads="1"/>
          </p:cNvSpPr>
          <p:nvPr/>
        </p:nvSpPr>
        <p:spPr bwMode="auto">
          <a:xfrm>
            <a:off x="307700" y="915077"/>
            <a:ext cx="10975650" cy="639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lgn="just"/>
            <a:r>
              <a:rPr lang="en-US" altLang="zh-CN" sz="2800" dirty="0">
                <a:ea typeface="ＭＳ Ｐゴシック" panose="020B0600070205080204" pitchFamily="34" charset="-128"/>
              </a:rPr>
              <a:t>For nonlinear least-square solutions, please refer to Chapter 9 </a:t>
            </a:r>
          </a:p>
        </p:txBody>
      </p:sp>
      <p:sp>
        <p:nvSpPr>
          <p:cNvPr id="23" name="文本框 22">
            <a:extLst>
              <a:ext uri="{FF2B5EF4-FFF2-40B4-BE49-F238E27FC236}">
                <a16:creationId xmlns:a16="http://schemas.microsoft.com/office/drawing/2014/main" id="{901FD1F0-FE6F-48AC-8CC5-270E0FA1840E}"/>
              </a:ext>
            </a:extLst>
          </p:cNvPr>
          <p:cNvSpPr txBox="1"/>
          <p:nvPr/>
        </p:nvSpPr>
        <p:spPr>
          <a:xfrm>
            <a:off x="810766" y="1391688"/>
            <a:ext cx="9541024"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The camera calibration problem is to solve,</a:t>
            </a:r>
            <a:endParaRPr lang="zh-CN" altLang="en-US" sz="2000" dirty="0">
              <a:latin typeface="Calibri" panose="020F0502020204030204" pitchFamily="34" charset="0"/>
              <a:cs typeface="Calibri" panose="020F0502020204030204" pitchFamily="34" charset="0"/>
            </a:endParaRPr>
          </a:p>
        </p:txBody>
      </p:sp>
      <p:sp>
        <p:nvSpPr>
          <p:cNvPr id="30" name="Text Box 4"/>
          <p:cNvSpPr txBox="1">
            <a:spLocks noChangeArrowheads="1"/>
          </p:cNvSpPr>
          <p:nvPr/>
        </p:nvSpPr>
        <p:spPr bwMode="auto">
          <a:xfrm>
            <a:off x="9235281" y="2264003"/>
            <a:ext cx="5508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400" dirty="0">
                <a:ea typeface="宋体" panose="02010600030101010101" pitchFamily="2" charset="-122"/>
              </a:rPr>
              <a:t>(9)</a:t>
            </a:r>
          </a:p>
        </p:txBody>
      </p:sp>
      <p:graphicFrame>
        <p:nvGraphicFramePr>
          <p:cNvPr id="35" name="Object 12"/>
          <p:cNvGraphicFramePr>
            <a:graphicFrameLocks noChangeAspect="1"/>
          </p:cNvGraphicFramePr>
          <p:nvPr>
            <p:extLst>
              <p:ext uri="{D42A27DB-BD31-4B8C-83A1-F6EECF244321}">
                <p14:modId xmlns:p14="http://schemas.microsoft.com/office/powerpoint/2010/main" val="2409442571"/>
              </p:ext>
            </p:extLst>
          </p:nvPr>
        </p:nvGraphicFramePr>
        <p:xfrm>
          <a:off x="1871663" y="1887538"/>
          <a:ext cx="6429375" cy="1028700"/>
        </p:xfrm>
        <a:graphic>
          <a:graphicData uri="http://schemas.openxmlformats.org/presentationml/2006/ole">
            <mc:AlternateContent xmlns:mc="http://schemas.openxmlformats.org/markup-compatibility/2006">
              <mc:Choice xmlns:v="urn:schemas-microsoft-com:vml" Requires="v">
                <p:oleObj spid="_x0000_s96279" name="Equation" r:id="rId3" imgW="2844720" imgH="457200" progId="Equation.DSMT4">
                  <p:embed/>
                </p:oleObj>
              </mc:Choice>
              <mc:Fallback>
                <p:oleObj name="Equation" r:id="rId3" imgW="2844720" imgH="457200" progId="Equation.DSMT4">
                  <p:embed/>
                  <p:pic>
                    <p:nvPicPr>
                      <p:cNvPr id="0" name=""/>
                      <p:cNvPicPr>
                        <a:picLocks noChangeAspect="1" noChangeArrowheads="1"/>
                      </p:cNvPicPr>
                      <p:nvPr/>
                    </p:nvPicPr>
                    <p:blipFill>
                      <a:blip r:embed="rId4"/>
                      <a:srcRect/>
                      <a:stretch>
                        <a:fillRect/>
                      </a:stretch>
                    </p:blipFill>
                    <p:spPr bwMode="auto">
                      <a:xfrm>
                        <a:off x="1871663" y="1887538"/>
                        <a:ext cx="6429375" cy="1028700"/>
                      </a:xfrm>
                      <a:prstGeom prst="rect">
                        <a:avLst/>
                      </a:prstGeom>
                      <a:noFill/>
                      <a:ln>
                        <a:noFill/>
                      </a:ln>
                    </p:spPr>
                  </p:pic>
                </p:oleObj>
              </mc:Fallback>
            </mc:AlternateContent>
          </a:graphicData>
        </a:graphic>
      </p:graphicFrame>
      <p:sp>
        <p:nvSpPr>
          <p:cNvPr id="36" name="文本框 35">
            <a:extLst>
              <a:ext uri="{FF2B5EF4-FFF2-40B4-BE49-F238E27FC236}">
                <a16:creationId xmlns:a16="http://schemas.microsoft.com/office/drawing/2014/main" id="{901FD1F0-FE6F-48AC-8CC5-270E0FA1840E}"/>
              </a:ext>
            </a:extLst>
          </p:cNvPr>
          <p:cNvSpPr txBox="1"/>
          <p:nvPr/>
        </p:nvSpPr>
        <p:spPr>
          <a:xfrm>
            <a:off x="287548" y="3535778"/>
            <a:ext cx="2527977" cy="1200329"/>
          </a:xfrm>
          <a:prstGeom prst="rect">
            <a:avLst/>
          </a:prstGeom>
          <a:noFill/>
        </p:spPr>
        <p:txBody>
          <a:bodyPr wrap="square" rtlCol="0">
            <a:spAutoFit/>
          </a:bodyPr>
          <a:lstStyle/>
          <a:p>
            <a:pPr algn="just"/>
            <a:r>
              <a:rPr lang="en-US" altLang="zh-CN" sz="1800" dirty="0">
                <a:latin typeface="Calibri" panose="020F0502020204030204" pitchFamily="34" charset="0"/>
                <a:cs typeface="Calibri" panose="020F0502020204030204" pitchFamily="34" charset="0"/>
              </a:rPr>
              <a:t>In all modern implementations, Eq. 9 is solved by L-M method whose updating step is</a:t>
            </a:r>
            <a:endParaRPr lang="zh-CN" altLang="en-US" sz="1800" dirty="0">
              <a:latin typeface="Calibri" panose="020F0502020204030204" pitchFamily="34" charset="0"/>
              <a:cs typeface="Calibri" panose="020F0502020204030204" pitchFamily="34" charset="0"/>
            </a:endParaRPr>
          </a:p>
        </p:txBody>
      </p:sp>
      <p:graphicFrame>
        <p:nvGraphicFramePr>
          <p:cNvPr id="37" name="Object 5">
            <a:extLst>
              <a:ext uri="{FF2B5EF4-FFF2-40B4-BE49-F238E27FC236}">
                <a16:creationId xmlns:a16="http://schemas.microsoft.com/office/drawing/2014/main" id="{F8C708EE-A8BC-4D0A-9D3C-64A4E703455E}"/>
              </a:ext>
            </a:extLst>
          </p:cNvPr>
          <p:cNvGraphicFramePr>
            <a:graphicFrameLocks noChangeAspect="1"/>
          </p:cNvGraphicFramePr>
          <p:nvPr>
            <p:extLst>
              <p:ext uri="{D42A27DB-BD31-4B8C-83A1-F6EECF244321}">
                <p14:modId xmlns:p14="http://schemas.microsoft.com/office/powerpoint/2010/main" val="1385258457"/>
              </p:ext>
            </p:extLst>
          </p:nvPr>
        </p:nvGraphicFramePr>
        <p:xfrm>
          <a:off x="341896" y="4921099"/>
          <a:ext cx="2419279" cy="502899"/>
        </p:xfrm>
        <a:graphic>
          <a:graphicData uri="http://schemas.openxmlformats.org/presentationml/2006/ole">
            <mc:AlternateContent xmlns:mc="http://schemas.openxmlformats.org/markup-compatibility/2006">
              <mc:Choice xmlns:v="urn:schemas-microsoft-com:vml" Requires="v">
                <p:oleObj spid="_x0000_s96280" name="Equation" r:id="rId5" imgW="1485720" imgH="304560" progId="Equation.DSMT4">
                  <p:embed/>
                </p:oleObj>
              </mc:Choice>
              <mc:Fallback>
                <p:oleObj name="Equation" r:id="rId5" imgW="1485720" imgH="304560" progId="Equation.DSMT4">
                  <p:embed/>
                  <p:pic>
                    <p:nvPicPr>
                      <p:cNvPr id="0" name=""/>
                      <p:cNvPicPr>
                        <a:picLocks noChangeAspect="1" noChangeArrowheads="1"/>
                      </p:cNvPicPr>
                      <p:nvPr/>
                    </p:nvPicPr>
                    <p:blipFill>
                      <a:blip r:embed="rId6"/>
                      <a:srcRect/>
                      <a:stretch>
                        <a:fillRect/>
                      </a:stretch>
                    </p:blipFill>
                    <p:spPr bwMode="auto">
                      <a:xfrm>
                        <a:off x="341896" y="4921099"/>
                        <a:ext cx="2419279" cy="502899"/>
                      </a:xfrm>
                      <a:prstGeom prst="rect">
                        <a:avLst/>
                      </a:prstGeom>
                      <a:noFill/>
                      <a:ln>
                        <a:noFill/>
                      </a:ln>
                    </p:spPr>
                  </p:pic>
                </p:oleObj>
              </mc:Fallback>
            </mc:AlternateContent>
          </a:graphicData>
        </a:graphic>
      </p:graphicFrame>
      <p:sp>
        <p:nvSpPr>
          <p:cNvPr id="40" name="矩形 39"/>
          <p:cNvSpPr/>
          <p:nvPr/>
        </p:nvSpPr>
        <p:spPr bwMode="auto">
          <a:xfrm>
            <a:off x="273322" y="3462427"/>
            <a:ext cx="2542204" cy="2874803"/>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sp>
        <p:nvSpPr>
          <p:cNvPr id="41" name="右箭头 40"/>
          <p:cNvSpPr>
            <a:spLocks noChangeArrowheads="1"/>
          </p:cNvSpPr>
          <p:nvPr/>
        </p:nvSpPr>
        <p:spPr bwMode="auto">
          <a:xfrm>
            <a:off x="2844473" y="4857750"/>
            <a:ext cx="740802"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43" name="Object 5">
            <a:extLst>
              <a:ext uri="{FF2B5EF4-FFF2-40B4-BE49-F238E27FC236}">
                <a16:creationId xmlns:a16="http://schemas.microsoft.com/office/drawing/2014/main" id="{F8C708EE-A8BC-4D0A-9D3C-64A4E703455E}"/>
              </a:ext>
            </a:extLst>
          </p:cNvPr>
          <p:cNvGraphicFramePr>
            <a:graphicFrameLocks noChangeAspect="1"/>
          </p:cNvGraphicFramePr>
          <p:nvPr>
            <p:extLst>
              <p:ext uri="{D42A27DB-BD31-4B8C-83A1-F6EECF244321}">
                <p14:modId xmlns:p14="http://schemas.microsoft.com/office/powerpoint/2010/main" val="2891469658"/>
              </p:ext>
            </p:extLst>
          </p:nvPr>
        </p:nvGraphicFramePr>
        <p:xfrm>
          <a:off x="6217969" y="3602738"/>
          <a:ext cx="5492247" cy="2604098"/>
        </p:xfrm>
        <a:graphic>
          <a:graphicData uri="http://schemas.openxmlformats.org/presentationml/2006/ole">
            <mc:AlternateContent xmlns:mc="http://schemas.openxmlformats.org/markup-compatibility/2006">
              <mc:Choice xmlns:v="urn:schemas-microsoft-com:vml" Requires="v">
                <p:oleObj spid="_x0000_s96281" name="Equation" r:id="rId7" imgW="3746160" imgH="1752480" progId="Equation.DSMT4">
                  <p:embed/>
                </p:oleObj>
              </mc:Choice>
              <mc:Fallback>
                <p:oleObj name="Equation" r:id="rId7" imgW="3746160" imgH="1752480" progId="Equation.DSMT4">
                  <p:embed/>
                  <p:pic>
                    <p:nvPicPr>
                      <p:cNvPr id="0" name=""/>
                      <p:cNvPicPr>
                        <a:picLocks noChangeAspect="1" noChangeArrowheads="1"/>
                      </p:cNvPicPr>
                      <p:nvPr/>
                    </p:nvPicPr>
                    <p:blipFill>
                      <a:blip r:embed="rId8"/>
                      <a:srcRect/>
                      <a:stretch>
                        <a:fillRect/>
                      </a:stretch>
                    </p:blipFill>
                    <p:spPr bwMode="auto">
                      <a:xfrm>
                        <a:off x="6217969" y="3602738"/>
                        <a:ext cx="5492247" cy="2604098"/>
                      </a:xfrm>
                      <a:prstGeom prst="rect">
                        <a:avLst/>
                      </a:prstGeom>
                      <a:noFill/>
                      <a:ln>
                        <a:noFill/>
                      </a:ln>
                    </p:spPr>
                  </p:pic>
                </p:oleObj>
              </mc:Fallback>
            </mc:AlternateContent>
          </a:graphicData>
        </a:graphic>
      </p:graphicFrame>
      <p:sp>
        <p:nvSpPr>
          <p:cNvPr id="44" name="矩形 43"/>
          <p:cNvSpPr/>
          <p:nvPr/>
        </p:nvSpPr>
        <p:spPr bwMode="auto">
          <a:xfrm>
            <a:off x="3684093" y="3463238"/>
            <a:ext cx="8166161" cy="2873993"/>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sp>
        <p:nvSpPr>
          <p:cNvPr id="45" name="文本框 44">
            <a:extLst>
              <a:ext uri="{FF2B5EF4-FFF2-40B4-BE49-F238E27FC236}">
                <a16:creationId xmlns:a16="http://schemas.microsoft.com/office/drawing/2014/main" id="{901FD1F0-FE6F-48AC-8CC5-270E0FA1840E}"/>
              </a:ext>
            </a:extLst>
          </p:cNvPr>
          <p:cNvSpPr txBox="1"/>
          <p:nvPr/>
        </p:nvSpPr>
        <p:spPr>
          <a:xfrm>
            <a:off x="2760094" y="4274442"/>
            <a:ext cx="985329" cy="369332"/>
          </a:xfrm>
          <a:prstGeom prst="rect">
            <a:avLst/>
          </a:prstGeom>
          <a:noFill/>
        </p:spPr>
        <p:txBody>
          <a:bodyPr wrap="square" rtlCol="0">
            <a:spAutoFit/>
          </a:bodyPr>
          <a:lstStyle/>
          <a:p>
            <a:pPr algn="just"/>
            <a:r>
              <a:rPr lang="en-US" altLang="zh-CN" sz="1800" dirty="0">
                <a:latin typeface="Calibri" panose="020F0502020204030204" pitchFamily="34" charset="0"/>
                <a:cs typeface="Calibri" panose="020F0502020204030204" pitchFamily="34" charset="0"/>
              </a:rPr>
              <a:t>our case</a:t>
            </a:r>
            <a:endParaRPr lang="zh-CN" altLang="en-US" sz="1800" dirty="0">
              <a:latin typeface="Calibri" panose="020F0502020204030204" pitchFamily="34" charset="0"/>
              <a:cs typeface="Calibri" panose="020F0502020204030204" pitchFamily="34" charset="0"/>
            </a:endParaRPr>
          </a:p>
        </p:txBody>
      </p:sp>
      <p:graphicFrame>
        <p:nvGraphicFramePr>
          <p:cNvPr id="46" name="Object 5">
            <a:extLst>
              <a:ext uri="{FF2B5EF4-FFF2-40B4-BE49-F238E27FC236}">
                <a16:creationId xmlns:a16="http://schemas.microsoft.com/office/drawing/2014/main" id="{F8C708EE-A8BC-4D0A-9D3C-64A4E703455E}"/>
              </a:ext>
            </a:extLst>
          </p:cNvPr>
          <p:cNvGraphicFramePr>
            <a:graphicFrameLocks noChangeAspect="1"/>
          </p:cNvGraphicFramePr>
          <p:nvPr>
            <p:extLst>
              <p:ext uri="{D42A27DB-BD31-4B8C-83A1-F6EECF244321}">
                <p14:modId xmlns:p14="http://schemas.microsoft.com/office/powerpoint/2010/main" val="1452993705"/>
              </p:ext>
            </p:extLst>
          </p:nvPr>
        </p:nvGraphicFramePr>
        <p:xfrm>
          <a:off x="3724354" y="3619676"/>
          <a:ext cx="2605101" cy="2577924"/>
        </p:xfrm>
        <a:graphic>
          <a:graphicData uri="http://schemas.openxmlformats.org/presentationml/2006/ole">
            <mc:AlternateContent xmlns:mc="http://schemas.openxmlformats.org/markup-compatibility/2006">
              <mc:Choice xmlns:v="urn:schemas-microsoft-com:vml" Requires="v">
                <p:oleObj spid="_x0000_s96282" name="Equation" r:id="rId9" imgW="1676160" imgH="1638000" progId="Equation.DSMT4">
                  <p:embed/>
                </p:oleObj>
              </mc:Choice>
              <mc:Fallback>
                <p:oleObj name="Equation" r:id="rId9" imgW="1676160" imgH="1638000" progId="Equation.DSMT4">
                  <p:embed/>
                  <p:pic>
                    <p:nvPicPr>
                      <p:cNvPr id="0" name=""/>
                      <p:cNvPicPr>
                        <a:picLocks noChangeAspect="1" noChangeArrowheads="1"/>
                      </p:cNvPicPr>
                      <p:nvPr/>
                    </p:nvPicPr>
                    <p:blipFill>
                      <a:blip r:embed="rId10"/>
                      <a:srcRect/>
                      <a:stretch>
                        <a:fillRect/>
                      </a:stretch>
                    </p:blipFill>
                    <p:spPr bwMode="auto">
                      <a:xfrm>
                        <a:off x="3724354" y="3619676"/>
                        <a:ext cx="2605101" cy="2577924"/>
                      </a:xfrm>
                      <a:prstGeom prst="rect">
                        <a:avLst/>
                      </a:prstGeom>
                      <a:noFill/>
                      <a:ln>
                        <a:noFill/>
                      </a:ln>
                    </p:spPr>
                  </p:pic>
                </p:oleObj>
              </mc:Fallback>
            </mc:AlternateContent>
          </a:graphicData>
        </a:graphic>
      </p:graphicFrame>
      <p:sp>
        <p:nvSpPr>
          <p:cNvPr id="47" name="文本框 46">
            <a:extLst>
              <a:ext uri="{FF2B5EF4-FFF2-40B4-BE49-F238E27FC236}">
                <a16:creationId xmlns:a16="http://schemas.microsoft.com/office/drawing/2014/main" id="{901FD1F0-FE6F-48AC-8CC5-270E0FA1840E}"/>
              </a:ext>
            </a:extLst>
          </p:cNvPr>
          <p:cNvSpPr txBox="1"/>
          <p:nvPr/>
        </p:nvSpPr>
        <p:spPr>
          <a:xfrm>
            <a:off x="5893671" y="4603647"/>
            <a:ext cx="412565"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a:t>
            </a:r>
            <a:endParaRPr lang="zh-CN" altLang="en-US" sz="2000" dirty="0">
              <a:latin typeface="Calibri" panose="020F0502020204030204" pitchFamily="34" charset="0"/>
              <a:cs typeface="Calibri" panose="020F0502020204030204" pitchFamily="34" charset="0"/>
            </a:endParaRPr>
          </a:p>
        </p:txBody>
      </p:sp>
      <p:grpSp>
        <p:nvGrpSpPr>
          <p:cNvPr id="3" name="组合 2"/>
          <p:cNvGrpSpPr/>
          <p:nvPr/>
        </p:nvGrpSpPr>
        <p:grpSpPr>
          <a:xfrm>
            <a:off x="4428643" y="2850047"/>
            <a:ext cx="3642100" cy="553263"/>
            <a:chOff x="4428643" y="2850047"/>
            <a:chExt cx="3642100" cy="553263"/>
          </a:xfrm>
        </p:grpSpPr>
        <p:sp>
          <p:nvSpPr>
            <p:cNvPr id="39" name="文本框 38">
              <a:extLst>
                <a:ext uri="{FF2B5EF4-FFF2-40B4-BE49-F238E27FC236}">
                  <a16:creationId xmlns:a16="http://schemas.microsoft.com/office/drawing/2014/main" id="{901FD1F0-FE6F-48AC-8CC5-270E0FA1840E}"/>
                </a:ext>
              </a:extLst>
            </p:cNvPr>
            <p:cNvSpPr txBox="1"/>
            <p:nvPr/>
          </p:nvSpPr>
          <p:spPr>
            <a:xfrm>
              <a:off x="5705525" y="3003200"/>
              <a:ext cx="1180890" cy="400110"/>
            </a:xfrm>
            <a:prstGeom prst="rect">
              <a:avLst/>
            </a:prstGeom>
            <a:noFill/>
          </p:spPr>
          <p:txBody>
            <a:bodyPr wrap="square" rtlCol="0">
              <a:spAutoFit/>
            </a:bodyPr>
            <a:lstStyle/>
            <a:p>
              <a:pPr algn="just"/>
              <a:r>
                <a:rPr lang="en-US" altLang="zh-CN" sz="2000" i="1" dirty="0" err="1">
                  <a:cs typeface="Times New Roman" panose="02020603050405020304" pitchFamily="18" charset="0"/>
                </a:rPr>
                <a:t>err_term</a:t>
              </a:r>
              <a:r>
                <a:rPr lang="en-US" altLang="zh-CN" sz="2000" i="1" baseline="-25000" dirty="0" err="1">
                  <a:cs typeface="Times New Roman" panose="02020603050405020304" pitchFamily="18" charset="0"/>
                </a:rPr>
                <a:t>ij</a:t>
              </a:r>
              <a:endParaRPr lang="zh-CN" altLang="en-US" sz="2000" i="1" baseline="-25000" dirty="0">
                <a:cs typeface="Times New Roman" panose="02020603050405020304" pitchFamily="18" charset="0"/>
              </a:endParaRPr>
            </a:p>
          </p:txBody>
        </p:sp>
        <p:sp>
          <p:nvSpPr>
            <p:cNvPr id="18" name="左大括号 17"/>
            <p:cNvSpPr/>
            <p:nvPr/>
          </p:nvSpPr>
          <p:spPr bwMode="auto">
            <a:xfrm rot="16200000">
              <a:off x="6112356" y="1166334"/>
              <a:ext cx="274674" cy="3642100"/>
            </a:xfrm>
            <a:prstGeom prst="leftBrace">
              <a:avLst/>
            </a:prstGeom>
            <a:noFill/>
            <a:ln w="1905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grpSp>
      <p:grpSp>
        <p:nvGrpSpPr>
          <p:cNvPr id="2" name="组合 1"/>
          <p:cNvGrpSpPr/>
          <p:nvPr/>
        </p:nvGrpSpPr>
        <p:grpSpPr>
          <a:xfrm>
            <a:off x="4428640" y="1435969"/>
            <a:ext cx="2952427" cy="564112"/>
            <a:chOff x="4428640" y="1435969"/>
            <a:chExt cx="2952427" cy="564112"/>
          </a:xfrm>
        </p:grpSpPr>
        <p:sp>
          <p:nvSpPr>
            <p:cNvPr id="19" name="左大括号 18"/>
            <p:cNvSpPr/>
            <p:nvPr/>
          </p:nvSpPr>
          <p:spPr bwMode="auto">
            <a:xfrm rot="5400000">
              <a:off x="5809182" y="428196"/>
              <a:ext cx="191343" cy="2952427"/>
            </a:xfrm>
            <a:prstGeom prst="leftBrace">
              <a:avLst>
                <a:gd name="adj1" fmla="val 0"/>
                <a:gd name="adj2" fmla="val 49678"/>
              </a:avLst>
            </a:prstGeom>
            <a:noFill/>
            <a:ln w="1905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New Roman" pitchFamily="18" charset="0"/>
              </a:endParaRPr>
            </a:p>
          </p:txBody>
        </p:sp>
        <p:sp>
          <p:nvSpPr>
            <p:cNvPr id="20" name="文本框 19">
              <a:extLst>
                <a:ext uri="{FF2B5EF4-FFF2-40B4-BE49-F238E27FC236}">
                  <a16:creationId xmlns:a16="http://schemas.microsoft.com/office/drawing/2014/main" id="{901FD1F0-FE6F-48AC-8CC5-270E0FA1840E}"/>
                </a:ext>
              </a:extLst>
            </p:cNvPr>
            <p:cNvSpPr txBox="1"/>
            <p:nvPr/>
          </p:nvSpPr>
          <p:spPr>
            <a:xfrm>
              <a:off x="5708575" y="1435969"/>
              <a:ext cx="465382" cy="400110"/>
            </a:xfrm>
            <a:prstGeom prst="rect">
              <a:avLst/>
            </a:prstGeom>
            <a:noFill/>
          </p:spPr>
          <p:txBody>
            <a:bodyPr wrap="square" rtlCol="0">
              <a:spAutoFit/>
            </a:bodyPr>
            <a:lstStyle/>
            <a:p>
              <a:pPr algn="just"/>
              <a:r>
                <a:rPr lang="en-US" altLang="zh-CN" sz="2000" b="1" dirty="0" err="1">
                  <a:cs typeface="Times New Roman" panose="02020603050405020304" pitchFamily="18" charset="0"/>
                </a:rPr>
                <a:t>p</a:t>
              </a:r>
              <a:r>
                <a:rPr lang="en-US" altLang="zh-CN" sz="2000" i="1" baseline="-25000" dirty="0" err="1">
                  <a:cs typeface="Times New Roman" panose="02020603050405020304" pitchFamily="18" charset="0"/>
                </a:rPr>
                <a:t>ij</a:t>
              </a:r>
              <a:endParaRPr lang="zh-CN" altLang="en-US" sz="2000" i="1" baseline="-25000" dirty="0">
                <a:cs typeface="Times New Roman" panose="02020603050405020304" pitchFamily="18" charset="0"/>
              </a:endParaRPr>
            </a:p>
          </p:txBody>
        </p:sp>
      </p:grpSp>
    </p:spTree>
    <p:extLst>
      <p:ext uri="{BB962C8B-B14F-4D97-AF65-F5344CB8AC3E}">
        <p14:creationId xmlns:p14="http://schemas.microsoft.com/office/powerpoint/2010/main" val="2408242533"/>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Nonlinear Least-squares</a:t>
            </a:r>
          </a:p>
        </p:txBody>
      </p:sp>
      <p:sp>
        <p:nvSpPr>
          <p:cNvPr id="23" name="文本框 22">
            <a:extLst>
              <a:ext uri="{FF2B5EF4-FFF2-40B4-BE49-F238E27FC236}">
                <a16:creationId xmlns:a16="http://schemas.microsoft.com/office/drawing/2014/main" id="{901FD1F0-FE6F-48AC-8CC5-270E0FA1840E}"/>
              </a:ext>
            </a:extLst>
          </p:cNvPr>
          <p:cNvSpPr txBox="1"/>
          <p:nvPr/>
        </p:nvSpPr>
        <p:spPr>
          <a:xfrm>
            <a:off x="810766" y="870034"/>
            <a:ext cx="9541024"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The core problem is to determine               ,</a:t>
            </a:r>
            <a:endParaRPr lang="zh-CN" altLang="en-US" sz="2000" dirty="0">
              <a:latin typeface="Calibri" panose="020F0502020204030204" pitchFamily="34" charset="0"/>
              <a:cs typeface="Calibri" panose="020F0502020204030204" pitchFamily="34" charset="0"/>
            </a:endParaRPr>
          </a:p>
        </p:txBody>
      </p:sp>
      <p:graphicFrame>
        <p:nvGraphicFramePr>
          <p:cNvPr id="35" name="Object 12"/>
          <p:cNvGraphicFramePr>
            <a:graphicFrameLocks noChangeAspect="1"/>
          </p:cNvGraphicFramePr>
          <p:nvPr>
            <p:extLst>
              <p:ext uri="{D42A27DB-BD31-4B8C-83A1-F6EECF244321}">
                <p14:modId xmlns:p14="http://schemas.microsoft.com/office/powerpoint/2010/main" val="1997961526"/>
              </p:ext>
            </p:extLst>
          </p:nvPr>
        </p:nvGraphicFramePr>
        <p:xfrm>
          <a:off x="4406067" y="780082"/>
          <a:ext cx="688975" cy="828675"/>
        </p:xfrm>
        <a:graphic>
          <a:graphicData uri="http://schemas.openxmlformats.org/presentationml/2006/ole">
            <mc:AlternateContent xmlns:mc="http://schemas.openxmlformats.org/markup-compatibility/2006">
              <mc:Choice xmlns:v="urn:schemas-microsoft-com:vml" Requires="v">
                <p:oleObj spid="_x0000_s87344" name="Equation" r:id="rId3" imgW="304560" imgH="368280" progId="Equation.DSMT4">
                  <p:embed/>
                </p:oleObj>
              </mc:Choice>
              <mc:Fallback>
                <p:oleObj name="Equation" r:id="rId3" imgW="304560" imgH="368280" progId="Equation.DSMT4">
                  <p:embed/>
                  <p:pic>
                    <p:nvPicPr>
                      <p:cNvPr id="0" name=""/>
                      <p:cNvPicPr>
                        <a:picLocks noChangeAspect="1" noChangeArrowheads="1"/>
                      </p:cNvPicPr>
                      <p:nvPr/>
                    </p:nvPicPr>
                    <p:blipFill>
                      <a:blip r:embed="rId4"/>
                      <a:srcRect/>
                      <a:stretch>
                        <a:fillRect/>
                      </a:stretch>
                    </p:blipFill>
                    <p:spPr bwMode="auto">
                      <a:xfrm>
                        <a:off x="4406067" y="780082"/>
                        <a:ext cx="688975" cy="828675"/>
                      </a:xfrm>
                      <a:prstGeom prst="rect">
                        <a:avLst/>
                      </a:prstGeom>
                      <a:noFill/>
                      <a:ln>
                        <a:noFill/>
                      </a:ln>
                    </p:spPr>
                  </p:pic>
                </p:oleObj>
              </mc:Fallback>
            </mc:AlternateContent>
          </a:graphicData>
        </a:graphic>
      </p:graphicFrame>
      <p:grpSp>
        <p:nvGrpSpPr>
          <p:cNvPr id="2" name="组合 1"/>
          <p:cNvGrpSpPr/>
          <p:nvPr/>
        </p:nvGrpSpPr>
        <p:grpSpPr>
          <a:xfrm>
            <a:off x="810767" y="1465663"/>
            <a:ext cx="6602590" cy="1329513"/>
            <a:chOff x="810767" y="1465663"/>
            <a:chExt cx="6602590" cy="1329513"/>
          </a:xfrm>
        </p:grpSpPr>
        <p:sp>
          <p:nvSpPr>
            <p:cNvPr id="22" name="右箭头 21"/>
            <p:cNvSpPr>
              <a:spLocks noChangeArrowheads="1"/>
            </p:cNvSpPr>
            <p:nvPr/>
          </p:nvSpPr>
          <p:spPr bwMode="auto">
            <a:xfrm rot="5400000">
              <a:off x="4784107" y="1560004"/>
              <a:ext cx="35517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24" name="文本框 23">
              <a:extLst>
                <a:ext uri="{FF2B5EF4-FFF2-40B4-BE49-F238E27FC236}">
                  <a16:creationId xmlns:a16="http://schemas.microsoft.com/office/drawing/2014/main" id="{901FD1F0-FE6F-48AC-8CC5-270E0FA1840E}"/>
                </a:ext>
              </a:extLst>
            </p:cNvPr>
            <p:cNvSpPr txBox="1"/>
            <p:nvPr/>
          </p:nvSpPr>
          <p:spPr>
            <a:xfrm>
              <a:off x="2810667" y="1465663"/>
              <a:ext cx="2017675" cy="400110"/>
            </a:xfrm>
            <a:prstGeom prst="rect">
              <a:avLst/>
            </a:prstGeom>
            <a:noFill/>
          </p:spPr>
          <p:txBody>
            <a:bodyPr wrap="square" rtlCol="0">
              <a:spAutoFit/>
            </a:bodyPr>
            <a:lstStyle/>
            <a:p>
              <a:pPr algn="just"/>
              <a:r>
                <a:rPr lang="en-US" altLang="zh-CN" sz="2000" dirty="0" err="1">
                  <a:latin typeface="Calibri" panose="020F0502020204030204" pitchFamily="34" charset="0"/>
                  <a:cs typeface="Calibri" panose="020F0502020204030204" pitchFamily="34" charset="0"/>
                </a:rPr>
                <a:t>i.e</a:t>
              </a:r>
              <a:r>
                <a:rPr lang="en-US" altLang="zh-CN" sz="2000" dirty="0">
                  <a:latin typeface="Calibri" panose="020F0502020204030204" pitchFamily="34" charset="0"/>
                  <a:cs typeface="Calibri" panose="020F0502020204030204" pitchFamily="34" charset="0"/>
                </a:rPr>
                <a:t>, to determine</a:t>
              </a:r>
              <a:endParaRPr lang="zh-CN" altLang="en-US" sz="2000" dirty="0">
                <a:latin typeface="Calibri" panose="020F0502020204030204" pitchFamily="34" charset="0"/>
                <a:cs typeface="Calibri" panose="020F0502020204030204" pitchFamily="34" charset="0"/>
              </a:endParaRPr>
            </a:p>
          </p:txBody>
        </p:sp>
        <p:graphicFrame>
          <p:nvGraphicFramePr>
            <p:cNvPr id="25" name="Object 12"/>
            <p:cNvGraphicFramePr>
              <a:graphicFrameLocks noChangeAspect="1"/>
            </p:cNvGraphicFramePr>
            <p:nvPr>
              <p:extLst>
                <p:ext uri="{D42A27DB-BD31-4B8C-83A1-F6EECF244321}">
                  <p14:modId xmlns:p14="http://schemas.microsoft.com/office/powerpoint/2010/main" val="4031008157"/>
                </p:ext>
              </p:extLst>
            </p:nvPr>
          </p:nvGraphicFramePr>
          <p:xfrm>
            <a:off x="810767" y="1922507"/>
            <a:ext cx="6602590" cy="872669"/>
          </p:xfrm>
          <a:graphic>
            <a:graphicData uri="http://schemas.openxmlformats.org/presentationml/2006/ole">
              <mc:AlternateContent xmlns:mc="http://schemas.openxmlformats.org/markup-compatibility/2006">
                <mc:Choice xmlns:v="urn:schemas-microsoft-com:vml" Requires="v">
                  <p:oleObj spid="_x0000_s87345" name="Equation" r:id="rId5" imgW="3060360" imgH="406080" progId="Equation.DSMT4">
                    <p:embed/>
                  </p:oleObj>
                </mc:Choice>
                <mc:Fallback>
                  <p:oleObj name="Equation" r:id="rId5" imgW="3060360" imgH="406080" progId="Equation.DSMT4">
                    <p:embed/>
                    <p:pic>
                      <p:nvPicPr>
                        <p:cNvPr id="0" name=""/>
                        <p:cNvPicPr>
                          <a:picLocks noChangeAspect="1" noChangeArrowheads="1"/>
                        </p:cNvPicPr>
                        <p:nvPr/>
                      </p:nvPicPr>
                      <p:blipFill>
                        <a:blip r:embed="rId6"/>
                        <a:srcRect/>
                        <a:stretch>
                          <a:fillRect/>
                        </a:stretch>
                      </p:blipFill>
                      <p:spPr bwMode="auto">
                        <a:xfrm>
                          <a:off x="810767" y="1922507"/>
                          <a:ext cx="6602590" cy="872669"/>
                        </a:xfrm>
                        <a:prstGeom prst="rect">
                          <a:avLst/>
                        </a:prstGeom>
                        <a:noFill/>
                        <a:ln>
                          <a:noFill/>
                        </a:ln>
                      </p:spPr>
                    </p:pic>
                  </p:oleObj>
                </mc:Fallback>
              </mc:AlternateContent>
            </a:graphicData>
          </a:graphic>
        </p:graphicFrame>
      </p:grpSp>
      <p:grpSp>
        <p:nvGrpSpPr>
          <p:cNvPr id="3" name="组合 2"/>
          <p:cNvGrpSpPr/>
          <p:nvPr/>
        </p:nvGrpSpPr>
        <p:grpSpPr>
          <a:xfrm>
            <a:off x="7454111" y="1907404"/>
            <a:ext cx="4112791" cy="885825"/>
            <a:chOff x="7454111" y="1907404"/>
            <a:chExt cx="4112791" cy="885825"/>
          </a:xfrm>
        </p:grpSpPr>
        <p:sp>
          <p:nvSpPr>
            <p:cNvPr id="26" name="文本框 25">
              <a:extLst>
                <a:ext uri="{FF2B5EF4-FFF2-40B4-BE49-F238E27FC236}">
                  <a16:creationId xmlns:a16="http://schemas.microsoft.com/office/drawing/2014/main" id="{901FD1F0-FE6F-48AC-8CC5-270E0FA1840E}"/>
                </a:ext>
              </a:extLst>
            </p:cNvPr>
            <p:cNvSpPr txBox="1"/>
            <p:nvPr/>
          </p:nvSpPr>
          <p:spPr>
            <a:xfrm>
              <a:off x="7454112" y="2157574"/>
              <a:ext cx="1599986"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Note that: </a:t>
              </a:r>
              <a:endParaRPr lang="zh-CN" altLang="en-US" sz="2000" dirty="0">
                <a:latin typeface="Calibri" panose="020F0502020204030204" pitchFamily="34" charset="0"/>
                <a:cs typeface="Calibri" panose="020F0502020204030204" pitchFamily="34" charset="0"/>
              </a:endParaRPr>
            </a:p>
          </p:txBody>
        </p:sp>
        <p:graphicFrame>
          <p:nvGraphicFramePr>
            <p:cNvPr id="27" name="Object 12"/>
            <p:cNvGraphicFramePr>
              <a:graphicFrameLocks noChangeAspect="1"/>
            </p:cNvGraphicFramePr>
            <p:nvPr>
              <p:extLst>
                <p:ext uri="{D42A27DB-BD31-4B8C-83A1-F6EECF244321}">
                  <p14:modId xmlns:p14="http://schemas.microsoft.com/office/powerpoint/2010/main" val="2290986283"/>
                </p:ext>
              </p:extLst>
            </p:nvPr>
          </p:nvGraphicFramePr>
          <p:xfrm>
            <a:off x="8733144" y="1922904"/>
            <a:ext cx="2673609" cy="793128"/>
          </p:xfrm>
          <a:graphic>
            <a:graphicData uri="http://schemas.openxmlformats.org/presentationml/2006/ole">
              <mc:AlternateContent xmlns:mc="http://schemas.openxmlformats.org/markup-compatibility/2006">
                <mc:Choice xmlns:v="urn:schemas-microsoft-com:vml" Requires="v">
                  <p:oleObj spid="_x0000_s87346" name="Equation" r:id="rId7" imgW="1320480" imgH="393480" progId="Equation.DSMT4">
                    <p:embed/>
                  </p:oleObj>
                </mc:Choice>
                <mc:Fallback>
                  <p:oleObj name="Equation" r:id="rId7" imgW="1320480" imgH="393480" progId="Equation.DSMT4">
                    <p:embed/>
                    <p:pic>
                      <p:nvPicPr>
                        <p:cNvPr id="0" name=""/>
                        <p:cNvPicPr>
                          <a:picLocks noChangeAspect="1" noChangeArrowheads="1"/>
                        </p:cNvPicPr>
                        <p:nvPr/>
                      </p:nvPicPr>
                      <p:blipFill>
                        <a:blip r:embed="rId8"/>
                        <a:srcRect/>
                        <a:stretch>
                          <a:fillRect/>
                        </a:stretch>
                      </p:blipFill>
                      <p:spPr bwMode="auto">
                        <a:xfrm>
                          <a:off x="8733144" y="1922904"/>
                          <a:ext cx="2673609" cy="793128"/>
                        </a:xfrm>
                        <a:prstGeom prst="rect">
                          <a:avLst/>
                        </a:prstGeom>
                        <a:noFill/>
                        <a:ln>
                          <a:noFill/>
                        </a:ln>
                      </p:spPr>
                    </p:pic>
                  </p:oleObj>
                </mc:Fallback>
              </mc:AlternateContent>
            </a:graphicData>
          </a:graphic>
        </p:graphicFrame>
        <p:sp>
          <p:nvSpPr>
            <p:cNvPr id="28" name="矩形 27"/>
            <p:cNvSpPr/>
            <p:nvPr/>
          </p:nvSpPr>
          <p:spPr bwMode="auto">
            <a:xfrm>
              <a:off x="7454111" y="1907404"/>
              <a:ext cx="4112791" cy="885825"/>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grpSp>
      <p:sp>
        <p:nvSpPr>
          <p:cNvPr id="29" name="文本框 28">
            <a:extLst>
              <a:ext uri="{FF2B5EF4-FFF2-40B4-BE49-F238E27FC236}">
                <a16:creationId xmlns:a16="http://schemas.microsoft.com/office/drawing/2014/main" id="{901FD1F0-FE6F-48AC-8CC5-270E0FA1840E}"/>
              </a:ext>
            </a:extLst>
          </p:cNvPr>
          <p:cNvSpPr txBox="1"/>
          <p:nvPr/>
        </p:nvSpPr>
        <p:spPr>
          <a:xfrm>
            <a:off x="774206" y="2908350"/>
            <a:ext cx="6045048"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For derivation simplicity, in the following, we denote</a:t>
            </a:r>
            <a:endParaRPr lang="zh-CN" altLang="en-US" sz="2000" dirty="0">
              <a:latin typeface="Calibri" panose="020F0502020204030204" pitchFamily="34" charset="0"/>
              <a:cs typeface="Calibri" panose="020F0502020204030204" pitchFamily="34" charset="0"/>
            </a:endParaRPr>
          </a:p>
        </p:txBody>
      </p:sp>
      <p:graphicFrame>
        <p:nvGraphicFramePr>
          <p:cNvPr id="31" name="Object 12"/>
          <p:cNvGraphicFramePr>
            <a:graphicFrameLocks noChangeAspect="1"/>
          </p:cNvGraphicFramePr>
          <p:nvPr>
            <p:extLst>
              <p:ext uri="{D42A27DB-BD31-4B8C-83A1-F6EECF244321}">
                <p14:modId xmlns:p14="http://schemas.microsoft.com/office/powerpoint/2010/main" val="145777100"/>
              </p:ext>
            </p:extLst>
          </p:nvPr>
        </p:nvGraphicFramePr>
        <p:xfrm>
          <a:off x="1146202" y="3246110"/>
          <a:ext cx="2828925" cy="1182687"/>
        </p:xfrm>
        <a:graphic>
          <a:graphicData uri="http://schemas.openxmlformats.org/presentationml/2006/ole">
            <mc:AlternateContent xmlns:mc="http://schemas.openxmlformats.org/markup-compatibility/2006">
              <mc:Choice xmlns:v="urn:schemas-microsoft-com:vml" Requires="v">
                <p:oleObj spid="_x0000_s87347" name="Equation" r:id="rId9" imgW="1422360" imgH="596880" progId="Equation.DSMT4">
                  <p:embed/>
                </p:oleObj>
              </mc:Choice>
              <mc:Fallback>
                <p:oleObj name="Equation" r:id="rId9" imgW="1422360" imgH="596880" progId="Equation.DSMT4">
                  <p:embed/>
                  <p:pic>
                    <p:nvPicPr>
                      <p:cNvPr id="0" name=""/>
                      <p:cNvPicPr>
                        <a:picLocks noChangeAspect="1" noChangeArrowheads="1"/>
                      </p:cNvPicPr>
                      <p:nvPr/>
                    </p:nvPicPr>
                    <p:blipFill>
                      <a:blip r:embed="rId10"/>
                      <a:srcRect/>
                      <a:stretch>
                        <a:fillRect/>
                      </a:stretch>
                    </p:blipFill>
                    <p:spPr bwMode="auto">
                      <a:xfrm>
                        <a:off x="1146202" y="3246110"/>
                        <a:ext cx="2828925" cy="1182687"/>
                      </a:xfrm>
                      <a:prstGeom prst="rect">
                        <a:avLst/>
                      </a:prstGeom>
                      <a:noFill/>
                      <a:ln>
                        <a:noFill/>
                      </a:ln>
                    </p:spPr>
                  </p:pic>
                </p:oleObj>
              </mc:Fallback>
            </mc:AlternateContent>
          </a:graphicData>
        </a:graphic>
      </p:graphicFrame>
      <p:sp>
        <p:nvSpPr>
          <p:cNvPr id="19" name="文本框 18">
            <a:extLst>
              <a:ext uri="{FF2B5EF4-FFF2-40B4-BE49-F238E27FC236}">
                <a16:creationId xmlns:a16="http://schemas.microsoft.com/office/drawing/2014/main" id="{901FD1F0-FE6F-48AC-8CC5-270E0FA1840E}"/>
              </a:ext>
            </a:extLst>
          </p:cNvPr>
          <p:cNvSpPr txBox="1"/>
          <p:nvPr/>
        </p:nvSpPr>
        <p:spPr>
          <a:xfrm>
            <a:off x="774206" y="4530271"/>
            <a:ext cx="9830509"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Denote </a:t>
            </a:r>
            <a:r>
              <a:rPr lang="en-US" altLang="zh-CN" sz="2000" b="1" dirty="0">
                <a:cs typeface="Times New Roman" panose="02020603050405020304" pitchFamily="18" charset="0"/>
              </a:rPr>
              <a:t>d</a:t>
            </a:r>
            <a:r>
              <a:rPr lang="en-US" altLang="zh-CN" sz="2000" dirty="0">
                <a:latin typeface="Calibri" panose="020F0502020204030204" pitchFamily="34" charset="0"/>
                <a:cs typeface="Calibri" panose="020F0502020204030204" pitchFamily="34" charset="0"/>
              </a:rPr>
              <a:t>’s rotation matrix representation by                                     and its vector form by</a:t>
            </a:r>
            <a:endParaRPr lang="zh-CN" altLang="en-US" sz="2000" dirty="0">
              <a:latin typeface="Calibri" panose="020F0502020204030204" pitchFamily="34" charset="0"/>
              <a:cs typeface="Calibri" panose="020F0502020204030204" pitchFamily="34" charset="0"/>
            </a:endParaRPr>
          </a:p>
        </p:txBody>
      </p:sp>
      <p:graphicFrame>
        <p:nvGraphicFramePr>
          <p:cNvPr id="20" name="Object 12"/>
          <p:cNvGraphicFramePr>
            <a:graphicFrameLocks noChangeAspect="1"/>
          </p:cNvGraphicFramePr>
          <p:nvPr>
            <p:extLst>
              <p:ext uri="{D42A27DB-BD31-4B8C-83A1-F6EECF244321}">
                <p14:modId xmlns:p14="http://schemas.microsoft.com/office/powerpoint/2010/main" val="3549036812"/>
              </p:ext>
            </p:extLst>
          </p:nvPr>
        </p:nvGraphicFramePr>
        <p:xfrm>
          <a:off x="5466463" y="4206875"/>
          <a:ext cx="2133600" cy="1109663"/>
        </p:xfrm>
        <a:graphic>
          <a:graphicData uri="http://schemas.openxmlformats.org/presentationml/2006/ole">
            <mc:AlternateContent xmlns:mc="http://schemas.openxmlformats.org/markup-compatibility/2006">
              <mc:Choice xmlns:v="urn:schemas-microsoft-com:vml" Requires="v">
                <p:oleObj spid="_x0000_s87348" name="Equation" r:id="rId11" imgW="1143000" imgH="596880" progId="Equation.DSMT4">
                  <p:embed/>
                </p:oleObj>
              </mc:Choice>
              <mc:Fallback>
                <p:oleObj name="Equation" r:id="rId11" imgW="1143000" imgH="596880" progId="Equation.DSMT4">
                  <p:embed/>
                  <p:pic>
                    <p:nvPicPr>
                      <p:cNvPr id="0" name=""/>
                      <p:cNvPicPr>
                        <a:picLocks noChangeAspect="1" noChangeArrowheads="1"/>
                      </p:cNvPicPr>
                      <p:nvPr/>
                    </p:nvPicPr>
                    <p:blipFill>
                      <a:blip r:embed="rId12"/>
                      <a:srcRect/>
                      <a:stretch>
                        <a:fillRect/>
                      </a:stretch>
                    </p:blipFill>
                    <p:spPr bwMode="auto">
                      <a:xfrm>
                        <a:off x="5466463" y="4206875"/>
                        <a:ext cx="2133600" cy="1109663"/>
                      </a:xfrm>
                      <a:prstGeom prst="rect">
                        <a:avLst/>
                      </a:prstGeom>
                      <a:noFill/>
                      <a:ln>
                        <a:noFill/>
                      </a:ln>
                    </p:spPr>
                  </p:pic>
                </p:oleObj>
              </mc:Fallback>
            </mc:AlternateContent>
          </a:graphicData>
        </a:graphic>
      </p:graphicFrame>
      <p:graphicFrame>
        <p:nvGraphicFramePr>
          <p:cNvPr id="21" name="Object 12"/>
          <p:cNvGraphicFramePr>
            <a:graphicFrameLocks noChangeAspect="1"/>
          </p:cNvGraphicFramePr>
          <p:nvPr>
            <p:extLst>
              <p:ext uri="{D42A27DB-BD31-4B8C-83A1-F6EECF244321}">
                <p14:modId xmlns:p14="http://schemas.microsoft.com/office/powerpoint/2010/main" val="1206094090"/>
              </p:ext>
            </p:extLst>
          </p:nvPr>
        </p:nvGraphicFramePr>
        <p:xfrm>
          <a:off x="9901565" y="3104773"/>
          <a:ext cx="971550" cy="3281363"/>
        </p:xfrm>
        <a:graphic>
          <a:graphicData uri="http://schemas.openxmlformats.org/presentationml/2006/ole">
            <mc:AlternateContent xmlns:mc="http://schemas.openxmlformats.org/markup-compatibility/2006">
              <mc:Choice xmlns:v="urn:schemas-microsoft-com:vml" Requires="v">
                <p:oleObj spid="_x0000_s87349" name="Equation" r:id="rId13" imgW="520560" imgH="1765080" progId="Equation.DSMT4">
                  <p:embed/>
                </p:oleObj>
              </mc:Choice>
              <mc:Fallback>
                <p:oleObj name="Equation" r:id="rId13" imgW="520560" imgH="1765080" progId="Equation.DSMT4">
                  <p:embed/>
                  <p:pic>
                    <p:nvPicPr>
                      <p:cNvPr id="0" name=""/>
                      <p:cNvPicPr>
                        <a:picLocks noChangeAspect="1" noChangeArrowheads="1"/>
                      </p:cNvPicPr>
                      <p:nvPr/>
                    </p:nvPicPr>
                    <p:blipFill>
                      <a:blip r:embed="rId14"/>
                      <a:srcRect/>
                      <a:stretch>
                        <a:fillRect/>
                      </a:stretch>
                    </p:blipFill>
                    <p:spPr bwMode="auto">
                      <a:xfrm>
                        <a:off x="9901565" y="3104773"/>
                        <a:ext cx="971550" cy="328136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348438482"/>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Nonlinear Least-squares</a:t>
            </a:r>
          </a:p>
        </p:txBody>
      </p:sp>
      <p:sp>
        <p:nvSpPr>
          <p:cNvPr id="32" name="文本框 31">
            <a:extLst>
              <a:ext uri="{FF2B5EF4-FFF2-40B4-BE49-F238E27FC236}">
                <a16:creationId xmlns:a16="http://schemas.microsoft.com/office/drawing/2014/main" id="{901FD1F0-FE6F-48AC-8CC5-270E0FA1840E}"/>
              </a:ext>
            </a:extLst>
          </p:cNvPr>
          <p:cNvSpPr txBox="1"/>
          <p:nvPr/>
        </p:nvSpPr>
        <p:spPr>
          <a:xfrm>
            <a:off x="730294" y="1034056"/>
            <a:ext cx="10557638" cy="70788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Denote the 3D point corresponding to </a:t>
            </a:r>
            <a:r>
              <a:rPr lang="en-US" altLang="zh-CN" sz="2000" b="1" dirty="0" err="1">
                <a:cs typeface="Times New Roman" panose="02020603050405020304" pitchFamily="18" charset="0"/>
              </a:rPr>
              <a:t>p</a:t>
            </a:r>
            <a:r>
              <a:rPr lang="en-US" altLang="zh-CN" sz="2000" i="1" baseline="-25000" dirty="0" err="1">
                <a:cs typeface="Times New Roman" panose="02020603050405020304" pitchFamily="18" charset="0"/>
              </a:rPr>
              <a:t>ij</a:t>
            </a:r>
            <a:r>
              <a:rPr lang="en-US" altLang="zh-CN" sz="2000" dirty="0">
                <a:latin typeface="Calibri" panose="020F0502020204030204" pitchFamily="34" charset="0"/>
                <a:cs typeface="Calibri" panose="020F0502020204030204" pitchFamily="34" charset="0"/>
              </a:rPr>
              <a:t> in the WCS (determined by the physical calibration board) by </a:t>
            </a:r>
            <a:r>
              <a:rPr lang="en-US" altLang="zh-CN" sz="2000" b="1" dirty="0">
                <a:cs typeface="Times New Roman" panose="02020603050405020304" pitchFamily="18" charset="0"/>
              </a:rPr>
              <a:t>P</a:t>
            </a:r>
            <a:r>
              <a:rPr lang="en-US" altLang="zh-CN" sz="2000" dirty="0">
                <a:cs typeface="Times New Roman" panose="02020603050405020304" pitchFamily="18" charset="0"/>
              </a:rPr>
              <a:t>=[</a:t>
            </a:r>
            <a:r>
              <a:rPr lang="en-US" altLang="zh-CN" sz="2000" i="1" dirty="0">
                <a:cs typeface="Times New Roman" panose="02020603050405020304" pitchFamily="18" charset="0"/>
              </a:rPr>
              <a:t>X</a:t>
            </a:r>
            <a:r>
              <a:rPr lang="en-US" altLang="zh-CN" sz="2000" dirty="0">
                <a:cs typeface="Times New Roman" panose="02020603050405020304" pitchFamily="18" charset="0"/>
              </a:rPr>
              <a:t>,</a:t>
            </a:r>
            <a:r>
              <a:rPr lang="en-US" altLang="zh-CN" sz="2000" i="1" dirty="0">
                <a:cs typeface="Times New Roman" panose="02020603050405020304" pitchFamily="18" charset="0"/>
              </a:rPr>
              <a:t>Y</a:t>
            </a:r>
            <a:r>
              <a:rPr lang="en-US" altLang="zh-CN" sz="2000" dirty="0">
                <a:cs typeface="Times New Roman" panose="02020603050405020304" pitchFamily="18" charset="0"/>
              </a:rPr>
              <a:t>,</a:t>
            </a:r>
            <a:r>
              <a:rPr lang="en-US" altLang="zh-CN" sz="2000" i="1" dirty="0">
                <a:cs typeface="Times New Roman" panose="02020603050405020304" pitchFamily="18" charset="0"/>
              </a:rPr>
              <a:t>Z</a:t>
            </a:r>
            <a:r>
              <a:rPr lang="en-US" altLang="zh-CN" sz="2000" dirty="0">
                <a:cs typeface="Times New Roman" panose="02020603050405020304" pitchFamily="18" charset="0"/>
              </a:rPr>
              <a:t>]</a:t>
            </a:r>
            <a:r>
              <a:rPr lang="en-US" altLang="zh-CN" sz="2000" i="1" baseline="30000" dirty="0">
                <a:cs typeface="Times New Roman" panose="02020603050405020304" pitchFamily="18" charset="0"/>
              </a:rPr>
              <a:t>T</a:t>
            </a:r>
            <a:r>
              <a:rPr lang="en-US" altLang="zh-CN" sz="2000" dirty="0">
                <a:latin typeface="Calibri" panose="020F0502020204030204" pitchFamily="34" charset="0"/>
                <a:cs typeface="Calibri" panose="020F0502020204030204" pitchFamily="34" charset="0"/>
              </a:rPr>
              <a:t> </a:t>
            </a:r>
            <a:endParaRPr lang="zh-CN" altLang="en-US" sz="2000" dirty="0">
              <a:latin typeface="Calibri" panose="020F050202020403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901FD1F0-FE6F-48AC-8CC5-270E0FA1840E}"/>
              </a:ext>
            </a:extLst>
          </p:cNvPr>
          <p:cNvSpPr txBox="1"/>
          <p:nvPr/>
        </p:nvSpPr>
        <p:spPr>
          <a:xfrm>
            <a:off x="730294" y="1805635"/>
            <a:ext cx="11280892"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Denote </a:t>
            </a:r>
            <a:r>
              <a:rPr lang="en-US" altLang="zh-CN" sz="2000" b="1" dirty="0">
                <a:cs typeface="Times New Roman" panose="02020603050405020304" pitchFamily="18" charset="0"/>
              </a:rPr>
              <a:t>P</a:t>
            </a:r>
            <a:r>
              <a:rPr lang="en-US" altLang="zh-CN" sz="2000" dirty="0">
                <a:latin typeface="Calibri" panose="020F0502020204030204" pitchFamily="34" charset="0"/>
                <a:cs typeface="Calibri" panose="020F0502020204030204" pitchFamily="34" charset="0"/>
              </a:rPr>
              <a:t>’s position w.r.t the camera coordinate system by </a:t>
            </a:r>
            <a:r>
              <a:rPr lang="en-US" altLang="zh-CN" sz="2000" b="1" dirty="0">
                <a:cs typeface="Times New Roman" panose="02020603050405020304" pitchFamily="18" charset="0"/>
              </a:rPr>
              <a:t>P</a:t>
            </a:r>
            <a:r>
              <a:rPr lang="en-US" altLang="zh-CN" sz="2000" i="1" baseline="-25000" dirty="0">
                <a:cs typeface="Times New Roman" panose="02020603050405020304" pitchFamily="18" charset="0"/>
              </a:rPr>
              <a:t>C</a:t>
            </a:r>
            <a:r>
              <a:rPr lang="en-US" altLang="zh-CN" sz="2000" dirty="0">
                <a:cs typeface="Times New Roman" panose="02020603050405020304" pitchFamily="18" charset="0"/>
              </a:rPr>
              <a:t>=[</a:t>
            </a:r>
            <a:r>
              <a:rPr lang="en-US" altLang="zh-CN" sz="2000" i="1" dirty="0">
                <a:cs typeface="Times New Roman" panose="02020603050405020304" pitchFamily="18" charset="0"/>
              </a:rPr>
              <a:t>X</a:t>
            </a:r>
            <a:r>
              <a:rPr lang="en-US" altLang="zh-CN" sz="2000" i="1" baseline="-25000" dirty="0">
                <a:cs typeface="Times New Roman" panose="02020603050405020304" pitchFamily="18" charset="0"/>
              </a:rPr>
              <a:t>C</a:t>
            </a:r>
            <a:r>
              <a:rPr lang="en-US" altLang="zh-CN" sz="2000" dirty="0">
                <a:cs typeface="Times New Roman" panose="02020603050405020304" pitchFamily="18" charset="0"/>
              </a:rPr>
              <a:t>,</a:t>
            </a:r>
            <a:r>
              <a:rPr lang="en-US" altLang="zh-CN" sz="2000" i="1" dirty="0">
                <a:cs typeface="Times New Roman" panose="02020603050405020304" pitchFamily="18" charset="0"/>
              </a:rPr>
              <a:t>Y</a:t>
            </a:r>
            <a:r>
              <a:rPr lang="en-US" altLang="zh-CN" sz="2000" i="1" baseline="-25000" dirty="0">
                <a:cs typeface="Times New Roman" panose="02020603050405020304" pitchFamily="18" charset="0"/>
              </a:rPr>
              <a:t>C</a:t>
            </a:r>
            <a:r>
              <a:rPr lang="en-US" altLang="zh-CN" sz="2000" dirty="0">
                <a:cs typeface="Times New Roman" panose="02020603050405020304" pitchFamily="18" charset="0"/>
              </a:rPr>
              <a:t>,</a:t>
            </a:r>
            <a:r>
              <a:rPr lang="en-US" altLang="zh-CN" sz="2000" i="1" dirty="0">
                <a:cs typeface="Times New Roman" panose="02020603050405020304" pitchFamily="18" charset="0"/>
              </a:rPr>
              <a:t>Z</a:t>
            </a:r>
            <a:r>
              <a:rPr lang="en-US" altLang="zh-CN" sz="2000" i="1" baseline="-25000" dirty="0">
                <a:cs typeface="Times New Roman" panose="02020603050405020304" pitchFamily="18" charset="0"/>
              </a:rPr>
              <a:t>C</a:t>
            </a:r>
            <a:r>
              <a:rPr lang="en-US" altLang="zh-CN" sz="2000" dirty="0">
                <a:cs typeface="Times New Roman" panose="02020603050405020304" pitchFamily="18" charset="0"/>
              </a:rPr>
              <a:t>]</a:t>
            </a:r>
            <a:r>
              <a:rPr lang="en-US" altLang="zh-CN" sz="2000" i="1" baseline="30000" dirty="0">
                <a:cs typeface="Times New Roman" panose="02020603050405020304" pitchFamily="18" charset="0"/>
              </a:rPr>
              <a:t>T</a:t>
            </a:r>
            <a:r>
              <a:rPr lang="en-US" altLang="zh-CN" sz="2000" dirty="0">
                <a:latin typeface="Calibri" panose="020F0502020204030204" pitchFamily="34" charset="0"/>
                <a:cs typeface="Calibri" panose="020F0502020204030204" pitchFamily="34" charset="0"/>
              </a:rPr>
              <a:t> </a:t>
            </a:r>
            <a:endParaRPr lang="zh-CN" altLang="en-US" sz="2000" dirty="0">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901FD1F0-FE6F-48AC-8CC5-270E0FA1840E}"/>
              </a:ext>
            </a:extLst>
          </p:cNvPr>
          <p:cNvSpPr txBox="1"/>
          <p:nvPr/>
        </p:nvSpPr>
        <p:spPr>
          <a:xfrm>
            <a:off x="732880" y="3538428"/>
            <a:ext cx="7561299"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Let’s derive the above-mentioned derivatives one by one……</a:t>
            </a:r>
          </a:p>
        </p:txBody>
      </p:sp>
      <p:sp>
        <p:nvSpPr>
          <p:cNvPr id="16" name="文本框 15">
            <a:extLst>
              <a:ext uri="{FF2B5EF4-FFF2-40B4-BE49-F238E27FC236}">
                <a16:creationId xmlns:a16="http://schemas.microsoft.com/office/drawing/2014/main" id="{901FD1F0-FE6F-48AC-8CC5-270E0FA1840E}"/>
              </a:ext>
            </a:extLst>
          </p:cNvPr>
          <p:cNvSpPr txBox="1"/>
          <p:nvPr/>
        </p:nvSpPr>
        <p:spPr>
          <a:xfrm>
            <a:off x="732880" y="2249337"/>
            <a:ext cx="11280892"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Denote </a:t>
            </a:r>
            <a:r>
              <a:rPr lang="en-US" altLang="zh-CN" sz="2000" b="1" dirty="0">
                <a:cs typeface="Times New Roman" panose="02020603050405020304" pitchFamily="18" charset="0"/>
              </a:rPr>
              <a:t>P</a:t>
            </a:r>
            <a:r>
              <a:rPr lang="en-US" altLang="zh-CN" sz="2000" dirty="0">
                <a:latin typeface="Calibri" panose="020F0502020204030204" pitchFamily="34" charset="0"/>
                <a:cs typeface="Calibri" panose="020F0502020204030204" pitchFamily="34" charset="0"/>
              </a:rPr>
              <a:t>’s ideal projection on the normalized retinal plane by </a:t>
            </a:r>
            <a:r>
              <a:rPr lang="en-US" altLang="zh-CN" sz="2000" b="1" dirty="0" err="1">
                <a:cs typeface="Times New Roman" panose="02020603050405020304" pitchFamily="18" charset="0"/>
              </a:rPr>
              <a:t>p</a:t>
            </a:r>
            <a:r>
              <a:rPr lang="en-US" altLang="zh-CN" sz="2000" i="1" baseline="-25000" dirty="0" err="1">
                <a:cs typeface="Times New Roman" panose="02020603050405020304" pitchFamily="18" charset="0"/>
              </a:rPr>
              <a:t>n</a:t>
            </a:r>
            <a:r>
              <a:rPr lang="en-US" altLang="zh-CN" sz="2000" dirty="0">
                <a:latin typeface="Calibri" panose="020F0502020204030204" pitchFamily="34" charset="0"/>
                <a:cs typeface="Calibri" panose="020F0502020204030204" pitchFamily="34" charset="0"/>
              </a:rPr>
              <a:t>=</a:t>
            </a:r>
            <a:r>
              <a:rPr lang="en-US" altLang="zh-CN" sz="2000" dirty="0">
                <a:cs typeface="Times New Roman" panose="02020603050405020304" pitchFamily="18" charset="0"/>
              </a:rPr>
              <a:t>[</a:t>
            </a:r>
            <a:r>
              <a:rPr lang="en-US" altLang="zh-CN" sz="2000" i="1" dirty="0" err="1">
                <a:cs typeface="Times New Roman" panose="02020603050405020304" pitchFamily="18" charset="0"/>
              </a:rPr>
              <a:t>x</a:t>
            </a:r>
            <a:r>
              <a:rPr lang="en-US" altLang="zh-CN" sz="2000" i="1" baseline="-25000" dirty="0" err="1">
                <a:cs typeface="Times New Roman" panose="02020603050405020304" pitchFamily="18" charset="0"/>
              </a:rPr>
              <a:t>n</a:t>
            </a:r>
            <a:r>
              <a:rPr lang="en-US" altLang="zh-CN" sz="2000" dirty="0">
                <a:cs typeface="Times New Roman" panose="02020603050405020304" pitchFamily="18" charset="0"/>
              </a:rPr>
              <a:t>, </a:t>
            </a:r>
            <a:r>
              <a:rPr lang="en-US" altLang="zh-CN" sz="2000" i="1" dirty="0" err="1">
                <a:cs typeface="Times New Roman" panose="02020603050405020304" pitchFamily="18" charset="0"/>
              </a:rPr>
              <a:t>y</a:t>
            </a:r>
            <a:r>
              <a:rPr lang="en-US" altLang="zh-CN" sz="2000" i="1" baseline="-25000" dirty="0" err="1">
                <a:cs typeface="Times New Roman" panose="02020603050405020304" pitchFamily="18" charset="0"/>
              </a:rPr>
              <a:t>n</a:t>
            </a:r>
            <a:r>
              <a:rPr lang="en-US" altLang="zh-CN" sz="2000" dirty="0">
                <a:cs typeface="Times New Roman" panose="02020603050405020304" pitchFamily="18" charset="0"/>
              </a:rPr>
              <a:t>]</a:t>
            </a:r>
            <a:r>
              <a:rPr lang="en-US" altLang="zh-CN" sz="2000" i="1" baseline="30000" dirty="0">
                <a:cs typeface="Times New Roman" panose="02020603050405020304" pitchFamily="18" charset="0"/>
              </a:rPr>
              <a:t>T</a:t>
            </a:r>
            <a:r>
              <a:rPr lang="en-US" altLang="zh-CN" sz="2000" dirty="0">
                <a:latin typeface="Calibri" panose="020F0502020204030204" pitchFamily="34" charset="0"/>
                <a:cs typeface="Calibri" panose="020F0502020204030204" pitchFamily="34" charset="0"/>
              </a:rPr>
              <a:t> </a:t>
            </a:r>
            <a:endParaRPr lang="zh-CN" altLang="en-US" sz="2000" dirty="0">
              <a:latin typeface="Calibri" panose="020F0502020204030204" pitchFamily="34" charset="0"/>
              <a:cs typeface="Calibri" panose="020F0502020204030204" pitchFamily="34" charset="0"/>
            </a:endParaRPr>
          </a:p>
        </p:txBody>
      </p:sp>
      <p:sp>
        <p:nvSpPr>
          <p:cNvPr id="17" name="文本框 16">
            <a:extLst>
              <a:ext uri="{FF2B5EF4-FFF2-40B4-BE49-F238E27FC236}">
                <a16:creationId xmlns:a16="http://schemas.microsoft.com/office/drawing/2014/main" id="{901FD1F0-FE6F-48AC-8CC5-270E0FA1840E}"/>
              </a:ext>
            </a:extLst>
          </p:cNvPr>
          <p:cNvSpPr txBox="1"/>
          <p:nvPr/>
        </p:nvSpPr>
        <p:spPr>
          <a:xfrm>
            <a:off x="730294" y="2717109"/>
            <a:ext cx="11280892"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Denote </a:t>
            </a:r>
            <a:r>
              <a:rPr lang="en-US" altLang="zh-CN" sz="2000" b="1" dirty="0">
                <a:cs typeface="Times New Roman" panose="02020603050405020304" pitchFamily="18" charset="0"/>
              </a:rPr>
              <a:t>P</a:t>
            </a:r>
            <a:r>
              <a:rPr lang="en-US" altLang="zh-CN" sz="2000" dirty="0">
                <a:latin typeface="Calibri" panose="020F0502020204030204" pitchFamily="34" charset="0"/>
                <a:cs typeface="Calibri" panose="020F0502020204030204" pitchFamily="34" charset="0"/>
              </a:rPr>
              <a:t>’s distorted projection on the normalized retinal plane by </a:t>
            </a:r>
            <a:r>
              <a:rPr lang="en-US" altLang="zh-CN" sz="2000" b="1" dirty="0" err="1">
                <a:cs typeface="Times New Roman" panose="02020603050405020304" pitchFamily="18" charset="0"/>
              </a:rPr>
              <a:t>p</a:t>
            </a:r>
            <a:r>
              <a:rPr lang="en-US" altLang="zh-CN" sz="2000" i="1" baseline="-25000" dirty="0" err="1">
                <a:cs typeface="Times New Roman" panose="02020603050405020304" pitchFamily="18" charset="0"/>
              </a:rPr>
              <a:t>d</a:t>
            </a:r>
            <a:r>
              <a:rPr lang="en-US" altLang="zh-CN" sz="2000" dirty="0">
                <a:latin typeface="Calibri" panose="020F0502020204030204" pitchFamily="34" charset="0"/>
                <a:cs typeface="Calibri" panose="020F0502020204030204" pitchFamily="34" charset="0"/>
              </a:rPr>
              <a:t>=</a:t>
            </a:r>
            <a:r>
              <a:rPr lang="en-US" altLang="zh-CN" sz="2000" dirty="0">
                <a:cs typeface="Times New Roman" panose="02020603050405020304" pitchFamily="18" charset="0"/>
              </a:rPr>
              <a:t>[</a:t>
            </a:r>
            <a:r>
              <a:rPr lang="en-US" altLang="zh-CN" sz="2000" i="1" dirty="0" err="1">
                <a:cs typeface="Times New Roman" panose="02020603050405020304" pitchFamily="18" charset="0"/>
              </a:rPr>
              <a:t>x</a:t>
            </a:r>
            <a:r>
              <a:rPr lang="en-US" altLang="zh-CN" sz="2000" i="1" baseline="-25000" dirty="0" err="1">
                <a:cs typeface="Times New Roman" panose="02020603050405020304" pitchFamily="18" charset="0"/>
              </a:rPr>
              <a:t>d</a:t>
            </a:r>
            <a:r>
              <a:rPr lang="en-US" altLang="zh-CN" sz="2000" dirty="0">
                <a:cs typeface="Times New Roman" panose="02020603050405020304" pitchFamily="18" charset="0"/>
              </a:rPr>
              <a:t>, </a:t>
            </a:r>
            <a:r>
              <a:rPr lang="en-US" altLang="zh-CN" sz="2000" i="1" dirty="0" err="1">
                <a:cs typeface="Times New Roman" panose="02020603050405020304" pitchFamily="18" charset="0"/>
              </a:rPr>
              <a:t>y</a:t>
            </a:r>
            <a:r>
              <a:rPr lang="en-US" altLang="zh-CN" sz="2000" i="1" baseline="-25000" dirty="0" err="1">
                <a:cs typeface="Times New Roman" panose="02020603050405020304" pitchFamily="18" charset="0"/>
              </a:rPr>
              <a:t>d</a:t>
            </a:r>
            <a:r>
              <a:rPr lang="en-US" altLang="zh-CN" sz="2000" dirty="0">
                <a:cs typeface="Times New Roman" panose="02020603050405020304" pitchFamily="18" charset="0"/>
              </a:rPr>
              <a:t>]</a:t>
            </a:r>
            <a:r>
              <a:rPr lang="en-US" altLang="zh-CN" sz="2000" i="1" baseline="30000" dirty="0">
                <a:cs typeface="Times New Roman" panose="02020603050405020304" pitchFamily="18" charset="0"/>
              </a:rPr>
              <a:t>T</a:t>
            </a:r>
            <a:r>
              <a:rPr lang="en-US" altLang="zh-CN" sz="2000" dirty="0">
                <a:latin typeface="Calibri" panose="020F0502020204030204" pitchFamily="34" charset="0"/>
                <a:cs typeface="Calibri" panose="020F0502020204030204" pitchFamily="34" charset="0"/>
              </a:rPr>
              <a:t> </a:t>
            </a:r>
            <a:endParaRPr lang="zh-CN"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6300339"/>
      </p:ext>
    </p:extLst>
  </p:cSld>
  <p:clrMapOvr>
    <a:masterClrMapping/>
  </p:clrMapOvr>
  <p:transition advTm="12526"/>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What is camera calibration?</a:t>
            </a:r>
          </a:p>
        </p:txBody>
      </p:sp>
      <p:sp>
        <p:nvSpPr>
          <p:cNvPr id="9" name="Rectangle 3"/>
          <p:cNvSpPr txBox="1">
            <a:spLocks noChangeArrowheads="1"/>
          </p:cNvSpPr>
          <p:nvPr/>
        </p:nvSpPr>
        <p:spPr bwMode="auto">
          <a:xfrm>
            <a:off x="318184" y="849083"/>
            <a:ext cx="87503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ea typeface="ＭＳ Ｐゴシック" panose="020B0600070205080204" pitchFamily="34" charset="-128"/>
              </a:rPr>
              <a:t>Camera parameters include</a:t>
            </a:r>
          </a:p>
          <a:p>
            <a:pPr lvl="2">
              <a:buFontTx/>
              <a:buChar char="•"/>
            </a:pPr>
            <a:r>
              <a:rPr lang="en-US" altLang="zh-CN" dirty="0" err="1">
                <a:ea typeface="ＭＳ Ｐゴシック" panose="020B0600070205080204" pitchFamily="34" charset="-128"/>
              </a:rPr>
              <a:t>Intrinsics</a:t>
            </a:r>
            <a:endParaRPr lang="en-US" altLang="zh-CN" dirty="0">
              <a:ea typeface="ＭＳ Ｐゴシック" panose="020B0600070205080204" pitchFamily="34" charset="-128"/>
            </a:endParaRPr>
          </a:p>
          <a:p>
            <a:pPr lvl="2">
              <a:buFontTx/>
              <a:buChar char="•"/>
            </a:pPr>
            <a:r>
              <a:rPr lang="en-US" altLang="zh-CN" dirty="0">
                <a:ea typeface="ＭＳ Ｐゴシック" panose="020B0600070205080204" pitchFamily="34" charset="-128"/>
              </a:rPr>
              <a:t>Distortion coefficients</a:t>
            </a:r>
          </a:p>
          <a:p>
            <a:pPr lvl="2">
              <a:buFontTx/>
              <a:buChar char="•"/>
            </a:pPr>
            <a:r>
              <a:rPr lang="en-US" altLang="zh-CN" dirty="0" err="1">
                <a:ea typeface="ＭＳ Ｐゴシック" panose="020B0600070205080204" pitchFamily="34" charset="-128"/>
              </a:rPr>
              <a:t>Extrinsics</a:t>
            </a:r>
            <a:endParaRPr lang="en-US" altLang="zh-CN" dirty="0">
              <a:ea typeface="ＭＳ Ｐゴシック" panose="020B0600070205080204" pitchFamily="34" charset="-128"/>
            </a:endParaRPr>
          </a:p>
        </p:txBody>
      </p:sp>
      <p:sp>
        <p:nvSpPr>
          <p:cNvPr id="10" name="Text Box 4"/>
          <p:cNvSpPr txBox="1">
            <a:spLocks noChangeArrowheads="1"/>
          </p:cNvSpPr>
          <p:nvPr/>
        </p:nvSpPr>
        <p:spPr bwMode="auto">
          <a:xfrm>
            <a:off x="802886" y="2823360"/>
            <a:ext cx="85455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lgn="just">
              <a:spcBef>
                <a:spcPct val="0"/>
              </a:spcBef>
            </a:pPr>
            <a:r>
              <a:rPr lang="en-US" altLang="zh-CN" sz="2400" dirty="0">
                <a:ea typeface="宋体" panose="02010600030101010101" pitchFamily="2" charset="-122"/>
              </a:rPr>
              <a:t>To perform single camera calibration, you need to know:</a:t>
            </a:r>
          </a:p>
        </p:txBody>
      </p:sp>
      <p:sp>
        <p:nvSpPr>
          <p:cNvPr id="14" name="圆角矩形 13"/>
          <p:cNvSpPr/>
          <p:nvPr/>
        </p:nvSpPr>
        <p:spPr bwMode="auto">
          <a:xfrm>
            <a:off x="900407" y="3362225"/>
            <a:ext cx="8126510" cy="628072"/>
          </a:xfrm>
          <a:prstGeom prst="roundRect">
            <a:avLst/>
          </a:prstGeom>
          <a:solidFill>
            <a:schemeClr val="accent6">
              <a:lumMod val="50000"/>
              <a:alpha val="93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2600" dirty="0">
                <a:solidFill>
                  <a:srgbClr val="FFFF00"/>
                </a:solidFill>
                <a:latin typeface="Calibri" panose="020F0502020204030204" pitchFamily="34" charset="0"/>
                <a:ea typeface="楷体" panose="02010609060101010101" pitchFamily="49" charset="-122"/>
                <a:cs typeface="Calibri" panose="020F0502020204030204" pitchFamily="34" charset="0"/>
              </a:rPr>
              <a:t>How to model the imaging process?</a:t>
            </a:r>
            <a:endParaRPr lang="zh-CN" altLang="en-US" sz="2600" dirty="0">
              <a:solidFill>
                <a:srgbClr val="FFFF00"/>
              </a:solidFill>
              <a:latin typeface="Calibri" panose="020F0502020204030204" pitchFamily="34" charset="0"/>
              <a:ea typeface="楷体" panose="02010609060101010101" pitchFamily="49" charset="-122"/>
              <a:cs typeface="Calibri" panose="020F0502020204030204" pitchFamily="34" charset="0"/>
            </a:endParaRPr>
          </a:p>
        </p:txBody>
      </p:sp>
      <p:sp>
        <p:nvSpPr>
          <p:cNvPr id="15" name="圆角矩形 14"/>
          <p:cNvSpPr/>
          <p:nvPr/>
        </p:nvSpPr>
        <p:spPr bwMode="auto">
          <a:xfrm>
            <a:off x="900407" y="4851828"/>
            <a:ext cx="8126510" cy="628072"/>
          </a:xfrm>
          <a:prstGeom prst="roundRect">
            <a:avLst/>
          </a:prstGeom>
          <a:solidFill>
            <a:schemeClr val="accent6">
              <a:lumMod val="50000"/>
              <a:alpha val="93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2600" dirty="0">
                <a:solidFill>
                  <a:srgbClr val="FFFF00"/>
                </a:solidFill>
                <a:latin typeface="Calibri" panose="020F0502020204030204" pitchFamily="34" charset="0"/>
                <a:ea typeface="楷体" panose="02010609060101010101" pitchFamily="49" charset="-122"/>
                <a:cs typeface="Calibri" panose="020F0502020204030204" pitchFamily="34" charset="0"/>
              </a:rPr>
              <a:t>How to get the initial estimation of parameters?</a:t>
            </a:r>
            <a:endParaRPr lang="zh-CN" altLang="en-US" sz="2600" dirty="0">
              <a:solidFill>
                <a:srgbClr val="FFFF00"/>
              </a:solidFill>
              <a:latin typeface="Calibri" panose="020F0502020204030204" pitchFamily="34" charset="0"/>
              <a:ea typeface="楷体" panose="02010609060101010101" pitchFamily="49" charset="-122"/>
              <a:cs typeface="Calibri" panose="020F0502020204030204" pitchFamily="34" charset="0"/>
            </a:endParaRPr>
          </a:p>
        </p:txBody>
      </p:sp>
      <p:sp>
        <p:nvSpPr>
          <p:cNvPr id="16" name="圆角矩形 15"/>
          <p:cNvSpPr/>
          <p:nvPr/>
        </p:nvSpPr>
        <p:spPr bwMode="auto">
          <a:xfrm>
            <a:off x="903513" y="5601388"/>
            <a:ext cx="8126510" cy="628072"/>
          </a:xfrm>
          <a:prstGeom prst="roundRect">
            <a:avLst/>
          </a:prstGeom>
          <a:solidFill>
            <a:schemeClr val="accent6">
              <a:lumMod val="50000"/>
              <a:alpha val="93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2600" dirty="0">
                <a:solidFill>
                  <a:srgbClr val="FFFF00"/>
                </a:solidFill>
                <a:latin typeface="Calibri" panose="020F0502020204030204" pitchFamily="34" charset="0"/>
                <a:ea typeface="楷体" panose="02010609060101010101" pitchFamily="49" charset="-122"/>
                <a:cs typeface="Calibri" panose="020F0502020204030204" pitchFamily="34" charset="0"/>
              </a:rPr>
              <a:t>How to solve a nonlinear optimization problem?</a:t>
            </a:r>
            <a:endParaRPr lang="zh-CN" altLang="en-US" sz="2600" dirty="0">
              <a:solidFill>
                <a:srgbClr val="FFFF00"/>
              </a:solidFill>
              <a:latin typeface="Calibri" panose="020F0502020204030204" pitchFamily="34" charset="0"/>
              <a:ea typeface="楷体" panose="02010609060101010101" pitchFamily="49" charset="-122"/>
              <a:cs typeface="Calibri" panose="020F0502020204030204" pitchFamily="34" charset="0"/>
            </a:endParaRPr>
          </a:p>
        </p:txBody>
      </p:sp>
      <p:sp>
        <p:nvSpPr>
          <p:cNvPr id="17" name="圆角矩形 16"/>
          <p:cNvSpPr/>
          <p:nvPr/>
        </p:nvSpPr>
        <p:spPr bwMode="auto">
          <a:xfrm>
            <a:off x="900407" y="4107026"/>
            <a:ext cx="8126510" cy="628072"/>
          </a:xfrm>
          <a:prstGeom prst="roundRect">
            <a:avLst/>
          </a:prstGeom>
          <a:solidFill>
            <a:schemeClr val="accent6">
              <a:lumMod val="50000"/>
              <a:alpha val="93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altLang="zh-CN" sz="2600" dirty="0">
                <a:solidFill>
                  <a:srgbClr val="FFFF00"/>
                </a:solidFill>
                <a:latin typeface="Calibri" panose="020F0502020204030204" pitchFamily="34" charset="0"/>
                <a:ea typeface="楷体" panose="02010609060101010101" pitchFamily="49" charset="-122"/>
                <a:cs typeface="Calibri" panose="020F0502020204030204" pitchFamily="34" charset="0"/>
              </a:rPr>
              <a:t>What is the general workflow for camera calibration?</a:t>
            </a:r>
            <a:endParaRPr lang="zh-CN" altLang="en-US" sz="2600" dirty="0">
              <a:solidFill>
                <a:srgbClr val="FFFF00"/>
              </a:solidFill>
              <a:latin typeface="Calibri" panose="020F0502020204030204" pitchFamily="34" charset="0"/>
              <a:ea typeface="楷体"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948845832"/>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Nonlinear Least-squares</a:t>
            </a:r>
          </a:p>
        </p:txBody>
      </p:sp>
      <p:sp>
        <p:nvSpPr>
          <p:cNvPr id="38" name="文本框 37">
            <a:extLst>
              <a:ext uri="{FF2B5EF4-FFF2-40B4-BE49-F238E27FC236}">
                <a16:creationId xmlns:a16="http://schemas.microsoft.com/office/drawing/2014/main" id="{901FD1F0-FE6F-48AC-8CC5-270E0FA1840E}"/>
              </a:ext>
            </a:extLst>
          </p:cNvPr>
          <p:cNvSpPr txBox="1"/>
          <p:nvPr/>
        </p:nvSpPr>
        <p:spPr>
          <a:xfrm>
            <a:off x="810766" y="864737"/>
            <a:ext cx="10657980" cy="70788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According to Eq. 6 (from the projection on the normalized retinal plane to the final pixel position), we have </a:t>
            </a:r>
            <a:endParaRPr lang="zh-CN" altLang="en-US" sz="2000" dirty="0">
              <a:latin typeface="Calibri" panose="020F0502020204030204" pitchFamily="34" charset="0"/>
              <a:cs typeface="Calibri" panose="020F0502020204030204" pitchFamily="34" charset="0"/>
            </a:endParaRPr>
          </a:p>
        </p:txBody>
      </p:sp>
      <p:graphicFrame>
        <p:nvGraphicFramePr>
          <p:cNvPr id="42" name="Object 12"/>
          <p:cNvGraphicFramePr>
            <a:graphicFrameLocks noChangeAspect="1"/>
          </p:cNvGraphicFramePr>
          <p:nvPr>
            <p:extLst>
              <p:ext uri="{D42A27DB-BD31-4B8C-83A1-F6EECF244321}">
                <p14:modId xmlns:p14="http://schemas.microsoft.com/office/powerpoint/2010/main" val="3886399454"/>
              </p:ext>
            </p:extLst>
          </p:nvPr>
        </p:nvGraphicFramePr>
        <p:xfrm>
          <a:off x="2471738" y="1282700"/>
          <a:ext cx="2490787" cy="1265238"/>
        </p:xfrm>
        <a:graphic>
          <a:graphicData uri="http://schemas.openxmlformats.org/presentationml/2006/ole">
            <mc:AlternateContent xmlns:mc="http://schemas.openxmlformats.org/markup-compatibility/2006">
              <mc:Choice xmlns:v="urn:schemas-microsoft-com:vml" Requires="v">
                <p:oleObj spid="_x0000_s56215" name="Equation" r:id="rId3" imgW="1218960" imgH="622080" progId="Equation.DSMT4">
                  <p:embed/>
                </p:oleObj>
              </mc:Choice>
              <mc:Fallback>
                <p:oleObj name="Equation" r:id="rId3" imgW="1218960" imgH="622080" progId="Equation.DSMT4">
                  <p:embed/>
                  <p:pic>
                    <p:nvPicPr>
                      <p:cNvPr id="0" name=""/>
                      <p:cNvPicPr>
                        <a:picLocks noChangeAspect="1" noChangeArrowheads="1"/>
                      </p:cNvPicPr>
                      <p:nvPr/>
                    </p:nvPicPr>
                    <p:blipFill>
                      <a:blip r:embed="rId4"/>
                      <a:srcRect/>
                      <a:stretch>
                        <a:fillRect/>
                      </a:stretch>
                    </p:blipFill>
                    <p:spPr bwMode="auto">
                      <a:xfrm>
                        <a:off x="2471738" y="1282700"/>
                        <a:ext cx="2490787" cy="1265238"/>
                      </a:xfrm>
                      <a:prstGeom prst="rect">
                        <a:avLst/>
                      </a:prstGeom>
                      <a:noFill/>
                      <a:ln>
                        <a:noFill/>
                      </a:ln>
                    </p:spPr>
                  </p:pic>
                </p:oleObj>
              </mc:Fallback>
            </mc:AlternateContent>
          </a:graphicData>
        </a:graphic>
      </p:graphicFrame>
      <p:sp>
        <p:nvSpPr>
          <p:cNvPr id="48" name="右箭头 47"/>
          <p:cNvSpPr>
            <a:spLocks noChangeArrowheads="1"/>
          </p:cNvSpPr>
          <p:nvPr/>
        </p:nvSpPr>
        <p:spPr bwMode="auto">
          <a:xfrm>
            <a:off x="5194352" y="1792082"/>
            <a:ext cx="35517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49" name="Object 12"/>
          <p:cNvGraphicFramePr>
            <a:graphicFrameLocks noChangeAspect="1"/>
          </p:cNvGraphicFramePr>
          <p:nvPr>
            <p:extLst>
              <p:ext uri="{D42A27DB-BD31-4B8C-83A1-F6EECF244321}">
                <p14:modId xmlns:p14="http://schemas.microsoft.com/office/powerpoint/2010/main" val="356336277"/>
              </p:ext>
            </p:extLst>
          </p:nvPr>
        </p:nvGraphicFramePr>
        <p:xfrm>
          <a:off x="5614988" y="1508125"/>
          <a:ext cx="1581150" cy="852488"/>
        </p:xfrm>
        <a:graphic>
          <a:graphicData uri="http://schemas.openxmlformats.org/presentationml/2006/ole">
            <mc:AlternateContent xmlns:mc="http://schemas.openxmlformats.org/markup-compatibility/2006">
              <mc:Choice xmlns:v="urn:schemas-microsoft-com:vml" Requires="v">
                <p:oleObj spid="_x0000_s56216" name="Equation" r:id="rId5" imgW="774360" imgH="419040" progId="Equation.DSMT4">
                  <p:embed/>
                </p:oleObj>
              </mc:Choice>
              <mc:Fallback>
                <p:oleObj name="Equation" r:id="rId5" imgW="774360" imgH="419040" progId="Equation.DSMT4">
                  <p:embed/>
                  <p:pic>
                    <p:nvPicPr>
                      <p:cNvPr id="0" name=""/>
                      <p:cNvPicPr>
                        <a:picLocks noChangeAspect="1" noChangeArrowheads="1"/>
                      </p:cNvPicPr>
                      <p:nvPr/>
                    </p:nvPicPr>
                    <p:blipFill>
                      <a:blip r:embed="rId6"/>
                      <a:srcRect/>
                      <a:stretch>
                        <a:fillRect/>
                      </a:stretch>
                    </p:blipFill>
                    <p:spPr bwMode="auto">
                      <a:xfrm>
                        <a:off x="5614988" y="1508125"/>
                        <a:ext cx="1581150" cy="852488"/>
                      </a:xfrm>
                      <a:prstGeom prst="rect">
                        <a:avLst/>
                      </a:prstGeom>
                      <a:noFill/>
                      <a:ln>
                        <a:noFill/>
                      </a:ln>
                    </p:spPr>
                  </p:pic>
                </p:oleObj>
              </mc:Fallback>
            </mc:AlternateContent>
          </a:graphicData>
        </a:graphic>
      </p:graphicFrame>
      <p:sp>
        <p:nvSpPr>
          <p:cNvPr id="50" name="右箭头 49"/>
          <p:cNvSpPr>
            <a:spLocks noChangeArrowheads="1"/>
          </p:cNvSpPr>
          <p:nvPr/>
        </p:nvSpPr>
        <p:spPr bwMode="auto">
          <a:xfrm rot="5400000">
            <a:off x="5061002" y="2480377"/>
            <a:ext cx="35517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graphicFrame>
        <p:nvGraphicFramePr>
          <p:cNvPr id="51" name="Object 12"/>
          <p:cNvGraphicFramePr>
            <a:graphicFrameLocks noChangeAspect="1"/>
          </p:cNvGraphicFramePr>
          <p:nvPr>
            <p:extLst>
              <p:ext uri="{D42A27DB-BD31-4B8C-83A1-F6EECF244321}">
                <p14:modId xmlns:p14="http://schemas.microsoft.com/office/powerpoint/2010/main" val="2688525473"/>
              </p:ext>
            </p:extLst>
          </p:nvPr>
        </p:nvGraphicFramePr>
        <p:xfrm>
          <a:off x="1379538" y="2841625"/>
          <a:ext cx="7804150" cy="1530350"/>
        </p:xfrm>
        <a:graphic>
          <a:graphicData uri="http://schemas.openxmlformats.org/presentationml/2006/ole">
            <mc:AlternateContent xmlns:mc="http://schemas.openxmlformats.org/markup-compatibility/2006">
              <mc:Choice xmlns:v="urn:schemas-microsoft-com:vml" Requires="v">
                <p:oleObj spid="_x0000_s56217" name="Equation" r:id="rId7" imgW="4063680" imgH="799920" progId="Equation.DSMT4">
                  <p:embed/>
                </p:oleObj>
              </mc:Choice>
              <mc:Fallback>
                <p:oleObj name="Equation" r:id="rId7" imgW="4063680" imgH="799920" progId="Equation.DSMT4">
                  <p:embed/>
                  <p:pic>
                    <p:nvPicPr>
                      <p:cNvPr id="0" name=""/>
                      <p:cNvPicPr>
                        <a:picLocks noChangeAspect="1" noChangeArrowheads="1"/>
                      </p:cNvPicPr>
                      <p:nvPr/>
                    </p:nvPicPr>
                    <p:blipFill>
                      <a:blip r:embed="rId8"/>
                      <a:srcRect/>
                      <a:stretch>
                        <a:fillRect/>
                      </a:stretch>
                    </p:blipFill>
                    <p:spPr bwMode="auto">
                      <a:xfrm>
                        <a:off x="1379538" y="2841625"/>
                        <a:ext cx="7804150" cy="1530350"/>
                      </a:xfrm>
                      <a:prstGeom prst="rect">
                        <a:avLst/>
                      </a:prstGeom>
                      <a:noFill/>
                      <a:ln>
                        <a:noFill/>
                      </a:ln>
                    </p:spPr>
                  </p:pic>
                </p:oleObj>
              </mc:Fallback>
            </mc:AlternateContent>
          </a:graphicData>
        </a:graphic>
      </p:graphicFrame>
      <p:sp>
        <p:nvSpPr>
          <p:cNvPr id="53" name="矩形 52"/>
          <p:cNvSpPr/>
          <p:nvPr/>
        </p:nvSpPr>
        <p:spPr bwMode="auto">
          <a:xfrm>
            <a:off x="996698" y="2804592"/>
            <a:ext cx="8937716" cy="1648107"/>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sp>
        <p:nvSpPr>
          <p:cNvPr id="54" name="文本框 53">
            <a:extLst>
              <a:ext uri="{FF2B5EF4-FFF2-40B4-BE49-F238E27FC236}">
                <a16:creationId xmlns:a16="http://schemas.microsoft.com/office/drawing/2014/main" id="{901FD1F0-FE6F-48AC-8CC5-270E0FA1840E}"/>
              </a:ext>
            </a:extLst>
          </p:cNvPr>
          <p:cNvSpPr txBox="1"/>
          <p:nvPr/>
        </p:nvSpPr>
        <p:spPr>
          <a:xfrm>
            <a:off x="810766" y="4458121"/>
            <a:ext cx="6654251"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We also have a byproduct which will be used later,</a:t>
            </a:r>
            <a:endParaRPr lang="zh-CN" altLang="en-US" sz="2000" dirty="0">
              <a:latin typeface="Calibri" panose="020F0502020204030204" pitchFamily="34" charset="0"/>
              <a:cs typeface="Calibri" panose="020F0502020204030204" pitchFamily="34" charset="0"/>
            </a:endParaRPr>
          </a:p>
        </p:txBody>
      </p:sp>
      <p:graphicFrame>
        <p:nvGraphicFramePr>
          <p:cNvPr id="55" name="Object 12"/>
          <p:cNvGraphicFramePr>
            <a:graphicFrameLocks noChangeAspect="1"/>
          </p:cNvGraphicFramePr>
          <p:nvPr>
            <p:extLst>
              <p:ext uri="{D42A27DB-BD31-4B8C-83A1-F6EECF244321}">
                <p14:modId xmlns:p14="http://schemas.microsoft.com/office/powerpoint/2010/main" val="3042212576"/>
              </p:ext>
            </p:extLst>
          </p:nvPr>
        </p:nvGraphicFramePr>
        <p:xfrm>
          <a:off x="3756025" y="4797048"/>
          <a:ext cx="2876550" cy="1574800"/>
        </p:xfrm>
        <a:graphic>
          <a:graphicData uri="http://schemas.openxmlformats.org/presentationml/2006/ole">
            <mc:AlternateContent xmlns:mc="http://schemas.openxmlformats.org/markup-compatibility/2006">
              <mc:Choice xmlns:v="urn:schemas-microsoft-com:vml" Requires="v">
                <p:oleObj spid="_x0000_s56218" name="Equation" r:id="rId9" imgW="1409400" imgH="774360" progId="Equation.DSMT4">
                  <p:embed/>
                </p:oleObj>
              </mc:Choice>
              <mc:Fallback>
                <p:oleObj name="Equation" r:id="rId9" imgW="1409400" imgH="774360" progId="Equation.DSMT4">
                  <p:embed/>
                  <p:pic>
                    <p:nvPicPr>
                      <p:cNvPr id="0" name=""/>
                      <p:cNvPicPr>
                        <a:picLocks noChangeAspect="1" noChangeArrowheads="1"/>
                      </p:cNvPicPr>
                      <p:nvPr/>
                    </p:nvPicPr>
                    <p:blipFill>
                      <a:blip r:embed="rId10"/>
                      <a:srcRect/>
                      <a:stretch>
                        <a:fillRect/>
                      </a:stretch>
                    </p:blipFill>
                    <p:spPr bwMode="auto">
                      <a:xfrm>
                        <a:off x="3756025" y="4797048"/>
                        <a:ext cx="2876550" cy="1574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5145517"/>
      </p:ext>
    </p:extLst>
  </p:cSld>
  <p:clrMapOvr>
    <a:masterClrMapping/>
  </p:clrMapOvr>
  <p:transition advTm="12526"/>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Nonlinear Least-squares</a:t>
            </a:r>
          </a:p>
        </p:txBody>
      </p:sp>
      <p:sp>
        <p:nvSpPr>
          <p:cNvPr id="30" name="文本框 29">
            <a:extLst>
              <a:ext uri="{FF2B5EF4-FFF2-40B4-BE49-F238E27FC236}">
                <a16:creationId xmlns:a16="http://schemas.microsoft.com/office/drawing/2014/main" id="{901FD1F0-FE6F-48AC-8CC5-270E0FA1840E}"/>
              </a:ext>
            </a:extLst>
          </p:cNvPr>
          <p:cNvSpPr txBox="1"/>
          <p:nvPr/>
        </p:nvSpPr>
        <p:spPr>
          <a:xfrm>
            <a:off x="802619" y="2927968"/>
            <a:ext cx="1832094"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Then we have,</a:t>
            </a:r>
            <a:endParaRPr lang="zh-CN" altLang="en-US" sz="2000" dirty="0">
              <a:latin typeface="Calibri" panose="020F0502020204030204" pitchFamily="34" charset="0"/>
              <a:cs typeface="Calibri" panose="020F0502020204030204" pitchFamily="34" charset="0"/>
            </a:endParaRPr>
          </a:p>
        </p:txBody>
      </p:sp>
      <p:graphicFrame>
        <p:nvGraphicFramePr>
          <p:cNvPr id="34" name="Object 12"/>
          <p:cNvGraphicFramePr>
            <a:graphicFrameLocks noChangeAspect="1"/>
          </p:cNvGraphicFramePr>
          <p:nvPr>
            <p:extLst>
              <p:ext uri="{D42A27DB-BD31-4B8C-83A1-F6EECF244321}">
                <p14:modId xmlns:p14="http://schemas.microsoft.com/office/powerpoint/2010/main" val="3156472849"/>
              </p:ext>
            </p:extLst>
          </p:nvPr>
        </p:nvGraphicFramePr>
        <p:xfrm>
          <a:off x="1390650" y="1314450"/>
          <a:ext cx="7977188" cy="1671638"/>
        </p:xfrm>
        <a:graphic>
          <a:graphicData uri="http://schemas.openxmlformats.org/presentationml/2006/ole">
            <mc:AlternateContent xmlns:mc="http://schemas.openxmlformats.org/markup-compatibility/2006">
              <mc:Choice xmlns:v="urn:schemas-microsoft-com:vml" Requires="v">
                <p:oleObj spid="_x0000_s59239" name="Equation" r:id="rId3" imgW="3682800" imgH="774360" progId="Equation.DSMT4">
                  <p:embed/>
                </p:oleObj>
              </mc:Choice>
              <mc:Fallback>
                <p:oleObj name="Equation" r:id="rId3" imgW="3682800" imgH="774360" progId="Equation.DSMT4">
                  <p:embed/>
                  <p:pic>
                    <p:nvPicPr>
                      <p:cNvPr id="0" name=""/>
                      <p:cNvPicPr>
                        <a:picLocks noChangeAspect="1" noChangeArrowheads="1"/>
                      </p:cNvPicPr>
                      <p:nvPr/>
                    </p:nvPicPr>
                    <p:blipFill>
                      <a:blip r:embed="rId4"/>
                      <a:srcRect/>
                      <a:stretch>
                        <a:fillRect/>
                      </a:stretch>
                    </p:blipFill>
                    <p:spPr bwMode="auto">
                      <a:xfrm>
                        <a:off x="1390650" y="1314450"/>
                        <a:ext cx="7977188" cy="1671638"/>
                      </a:xfrm>
                      <a:prstGeom prst="rect">
                        <a:avLst/>
                      </a:prstGeom>
                      <a:noFill/>
                      <a:ln>
                        <a:noFill/>
                      </a:ln>
                      <a:effectLst/>
                    </p:spPr>
                  </p:pic>
                </p:oleObj>
              </mc:Fallback>
            </mc:AlternateContent>
          </a:graphicData>
        </a:graphic>
      </p:graphicFrame>
      <p:sp>
        <p:nvSpPr>
          <p:cNvPr id="37" name="文本框 36">
            <a:extLst>
              <a:ext uri="{FF2B5EF4-FFF2-40B4-BE49-F238E27FC236}">
                <a16:creationId xmlns:a16="http://schemas.microsoft.com/office/drawing/2014/main" id="{901FD1F0-FE6F-48AC-8CC5-270E0FA1840E}"/>
              </a:ext>
            </a:extLst>
          </p:cNvPr>
          <p:cNvSpPr txBox="1"/>
          <p:nvPr/>
        </p:nvSpPr>
        <p:spPr>
          <a:xfrm>
            <a:off x="810766" y="864737"/>
            <a:ext cx="10657980" cy="400110"/>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According to Eq. 7 and the notation                                          we have </a:t>
            </a:r>
            <a:endParaRPr lang="zh-CN" altLang="en-US" sz="2000" dirty="0">
              <a:latin typeface="Calibri" panose="020F0502020204030204" pitchFamily="34" charset="0"/>
              <a:cs typeface="Calibri" panose="020F0502020204030204" pitchFamily="34" charset="0"/>
            </a:endParaRPr>
          </a:p>
        </p:txBody>
      </p:sp>
      <p:graphicFrame>
        <p:nvGraphicFramePr>
          <p:cNvPr id="39" name="Object 12"/>
          <p:cNvGraphicFramePr>
            <a:graphicFrameLocks noChangeAspect="1"/>
          </p:cNvGraphicFramePr>
          <p:nvPr>
            <p:extLst>
              <p:ext uri="{D42A27DB-BD31-4B8C-83A1-F6EECF244321}">
                <p14:modId xmlns:p14="http://schemas.microsoft.com/office/powerpoint/2010/main" val="801321251"/>
              </p:ext>
            </p:extLst>
          </p:nvPr>
        </p:nvGraphicFramePr>
        <p:xfrm>
          <a:off x="4643749" y="788195"/>
          <a:ext cx="2336800" cy="520700"/>
        </p:xfrm>
        <a:graphic>
          <a:graphicData uri="http://schemas.openxmlformats.org/presentationml/2006/ole">
            <mc:AlternateContent xmlns:mc="http://schemas.openxmlformats.org/markup-compatibility/2006">
              <mc:Choice xmlns:v="urn:schemas-microsoft-com:vml" Requires="v">
                <p:oleObj spid="_x0000_s59240" name="Equation" r:id="rId5" imgW="1079280" imgH="241200" progId="Equation.DSMT4">
                  <p:embed/>
                </p:oleObj>
              </mc:Choice>
              <mc:Fallback>
                <p:oleObj name="Equation" r:id="rId5" imgW="1079280" imgH="241200" progId="Equation.DSMT4">
                  <p:embed/>
                  <p:pic>
                    <p:nvPicPr>
                      <p:cNvPr id="0" name=""/>
                      <p:cNvPicPr>
                        <a:picLocks noChangeAspect="1" noChangeArrowheads="1"/>
                      </p:cNvPicPr>
                      <p:nvPr/>
                    </p:nvPicPr>
                    <p:blipFill>
                      <a:blip r:embed="rId6"/>
                      <a:srcRect/>
                      <a:stretch>
                        <a:fillRect/>
                      </a:stretch>
                    </p:blipFill>
                    <p:spPr bwMode="auto">
                      <a:xfrm>
                        <a:off x="4643749" y="788195"/>
                        <a:ext cx="2336800" cy="520700"/>
                      </a:xfrm>
                      <a:prstGeom prst="rect">
                        <a:avLst/>
                      </a:prstGeom>
                      <a:noFill/>
                      <a:ln>
                        <a:noFill/>
                      </a:ln>
                      <a:effectLst/>
                    </p:spPr>
                  </p:pic>
                </p:oleObj>
              </mc:Fallback>
            </mc:AlternateContent>
          </a:graphicData>
        </a:graphic>
      </p:graphicFrame>
      <p:graphicFrame>
        <p:nvGraphicFramePr>
          <p:cNvPr id="41" name="Object 12"/>
          <p:cNvGraphicFramePr>
            <a:graphicFrameLocks noChangeAspect="1"/>
          </p:cNvGraphicFramePr>
          <p:nvPr>
            <p:extLst>
              <p:ext uri="{D42A27DB-BD31-4B8C-83A1-F6EECF244321}">
                <p14:modId xmlns:p14="http://schemas.microsoft.com/office/powerpoint/2010/main" val="1007608861"/>
              </p:ext>
            </p:extLst>
          </p:nvPr>
        </p:nvGraphicFramePr>
        <p:xfrm>
          <a:off x="1870985" y="3439464"/>
          <a:ext cx="7564438" cy="904875"/>
        </p:xfrm>
        <a:graphic>
          <a:graphicData uri="http://schemas.openxmlformats.org/presentationml/2006/ole">
            <mc:AlternateContent xmlns:mc="http://schemas.openxmlformats.org/markup-compatibility/2006">
              <mc:Choice xmlns:v="urn:schemas-microsoft-com:vml" Requires="v">
                <p:oleObj spid="_x0000_s59241" name="Equation" r:id="rId7" imgW="3708360" imgH="444240" progId="Equation.DSMT4">
                  <p:embed/>
                </p:oleObj>
              </mc:Choice>
              <mc:Fallback>
                <p:oleObj name="Equation" r:id="rId7" imgW="3708360" imgH="444240" progId="Equation.DSMT4">
                  <p:embed/>
                  <p:pic>
                    <p:nvPicPr>
                      <p:cNvPr id="0" name=""/>
                      <p:cNvPicPr>
                        <a:picLocks noChangeAspect="1" noChangeArrowheads="1"/>
                      </p:cNvPicPr>
                      <p:nvPr/>
                    </p:nvPicPr>
                    <p:blipFill>
                      <a:blip r:embed="rId8"/>
                      <a:srcRect/>
                      <a:stretch>
                        <a:fillRect/>
                      </a:stretch>
                    </p:blipFill>
                    <p:spPr bwMode="auto">
                      <a:xfrm>
                        <a:off x="1870985" y="3439464"/>
                        <a:ext cx="7564438" cy="904875"/>
                      </a:xfrm>
                      <a:prstGeom prst="rect">
                        <a:avLst/>
                      </a:prstGeom>
                      <a:noFill/>
                      <a:ln>
                        <a:noFill/>
                      </a:ln>
                    </p:spPr>
                  </p:pic>
                </p:oleObj>
              </mc:Fallback>
            </mc:AlternateContent>
          </a:graphicData>
        </a:graphic>
      </p:graphicFrame>
      <p:sp>
        <p:nvSpPr>
          <p:cNvPr id="42" name="矩形 41"/>
          <p:cNvSpPr/>
          <p:nvPr/>
        </p:nvSpPr>
        <p:spPr bwMode="auto">
          <a:xfrm>
            <a:off x="1797801" y="3395471"/>
            <a:ext cx="7873139" cy="1017722"/>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sp>
        <p:nvSpPr>
          <p:cNvPr id="43" name="文本框 42">
            <a:extLst>
              <a:ext uri="{FF2B5EF4-FFF2-40B4-BE49-F238E27FC236}">
                <a16:creationId xmlns:a16="http://schemas.microsoft.com/office/drawing/2014/main" id="{901FD1F0-FE6F-48AC-8CC5-270E0FA1840E}"/>
              </a:ext>
            </a:extLst>
          </p:cNvPr>
          <p:cNvSpPr txBox="1"/>
          <p:nvPr/>
        </p:nvSpPr>
        <p:spPr>
          <a:xfrm>
            <a:off x="813579" y="4422986"/>
            <a:ext cx="4386731"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Also based on Eq. 7, we can have</a:t>
            </a:r>
            <a:endParaRPr lang="zh-CN" altLang="en-US" sz="2000" dirty="0">
              <a:latin typeface="Calibri" panose="020F0502020204030204" pitchFamily="34" charset="0"/>
              <a:cs typeface="Calibri" panose="020F0502020204030204" pitchFamily="34" charset="0"/>
            </a:endParaRPr>
          </a:p>
        </p:txBody>
      </p:sp>
      <p:graphicFrame>
        <p:nvGraphicFramePr>
          <p:cNvPr id="44" name="Object 12"/>
          <p:cNvGraphicFramePr>
            <a:graphicFrameLocks noChangeAspect="1"/>
          </p:cNvGraphicFramePr>
          <p:nvPr>
            <p:extLst>
              <p:ext uri="{D42A27DB-BD31-4B8C-83A1-F6EECF244321}">
                <p14:modId xmlns:p14="http://schemas.microsoft.com/office/powerpoint/2010/main" val="432534649"/>
              </p:ext>
            </p:extLst>
          </p:nvPr>
        </p:nvGraphicFramePr>
        <p:xfrm>
          <a:off x="1662838" y="4805363"/>
          <a:ext cx="2489200" cy="1574800"/>
        </p:xfrm>
        <a:graphic>
          <a:graphicData uri="http://schemas.openxmlformats.org/presentationml/2006/ole">
            <mc:AlternateContent xmlns:mc="http://schemas.openxmlformats.org/markup-compatibility/2006">
              <mc:Choice xmlns:v="urn:schemas-microsoft-com:vml" Requires="v">
                <p:oleObj spid="_x0000_s59242" name="Equation" r:id="rId9" imgW="1218960" imgH="774360" progId="Equation.DSMT4">
                  <p:embed/>
                </p:oleObj>
              </mc:Choice>
              <mc:Fallback>
                <p:oleObj name="Equation" r:id="rId9" imgW="1218960" imgH="774360" progId="Equation.DSMT4">
                  <p:embed/>
                  <p:pic>
                    <p:nvPicPr>
                      <p:cNvPr id="0" name=""/>
                      <p:cNvPicPr>
                        <a:picLocks noChangeAspect="1" noChangeArrowheads="1"/>
                      </p:cNvPicPr>
                      <p:nvPr/>
                    </p:nvPicPr>
                    <p:blipFill>
                      <a:blip r:embed="rId10"/>
                      <a:srcRect/>
                      <a:stretch>
                        <a:fillRect/>
                      </a:stretch>
                    </p:blipFill>
                    <p:spPr bwMode="auto">
                      <a:xfrm>
                        <a:off x="1662838" y="4805363"/>
                        <a:ext cx="2489200" cy="1574800"/>
                      </a:xfrm>
                      <a:prstGeom prst="rect">
                        <a:avLst/>
                      </a:prstGeom>
                      <a:noFill/>
                      <a:ln>
                        <a:noFill/>
                      </a:ln>
                    </p:spPr>
                  </p:pic>
                </p:oleObj>
              </mc:Fallback>
            </mc:AlternateContent>
          </a:graphicData>
        </a:graphic>
      </p:graphicFrame>
      <p:grpSp>
        <p:nvGrpSpPr>
          <p:cNvPr id="2" name="组合 1"/>
          <p:cNvGrpSpPr/>
          <p:nvPr/>
        </p:nvGrpSpPr>
        <p:grpSpPr>
          <a:xfrm>
            <a:off x="5001297" y="4807630"/>
            <a:ext cx="6420054" cy="1480210"/>
            <a:chOff x="5001297" y="4807630"/>
            <a:chExt cx="6420054" cy="1480210"/>
          </a:xfrm>
        </p:grpSpPr>
        <p:grpSp>
          <p:nvGrpSpPr>
            <p:cNvPr id="45" name="组合 44"/>
            <p:cNvGrpSpPr>
              <a:grpSpLocks/>
            </p:cNvGrpSpPr>
            <p:nvPr/>
          </p:nvGrpSpPr>
          <p:grpSpPr bwMode="auto">
            <a:xfrm>
              <a:off x="5162346" y="5273428"/>
              <a:ext cx="4410000" cy="1014412"/>
              <a:chOff x="1295111" y="5380180"/>
              <a:chExt cx="4648200" cy="1014557"/>
            </a:xfrm>
          </p:grpSpPr>
          <p:pic>
            <p:nvPicPr>
              <p:cNvPr id="46" name="Picture 30"/>
              <p:cNvPicPr>
                <a:picLocks noChangeAspect="1" noChangeArrowheads="1"/>
              </p:cNvPicPr>
              <p:nvPr/>
            </p:nvPicPr>
            <p:blipFill>
              <a:blip r:embed="rId11">
                <a:extLst>
                  <a:ext uri="{28A0092B-C50C-407E-A947-70E740481C1C}">
                    <a14:useLocalDpi xmlns:a14="http://schemas.microsoft.com/office/drawing/2010/main" val="0"/>
                  </a:ext>
                </a:extLst>
              </a:blip>
              <a:srcRect l="4785" t="19334" r="6413" b="23984"/>
              <a:stretch>
                <a:fillRect/>
              </a:stretch>
            </p:blipFill>
            <p:spPr bwMode="auto">
              <a:xfrm>
                <a:off x="1295111" y="5380180"/>
                <a:ext cx="4648200" cy="101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 Box 31"/>
              <p:cNvSpPr txBox="1">
                <a:spLocks noChangeArrowheads="1"/>
              </p:cNvSpPr>
              <p:nvPr/>
            </p:nvSpPr>
            <p:spPr bwMode="auto">
              <a:xfrm>
                <a:off x="2092448" y="5680362"/>
                <a:ext cx="215842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600" b="1" dirty="0">
                    <a:solidFill>
                      <a:schemeClr val="folHlink"/>
                    </a:solidFill>
                    <a:latin typeface="Calibri" panose="020F0502020204030204" pitchFamily="34" charset="0"/>
                    <a:ea typeface="宋体" panose="02010600030101010101" pitchFamily="2" charset="-122"/>
                  </a:rPr>
                  <a:t>Assignment!</a:t>
                </a:r>
              </a:p>
            </p:txBody>
          </p:sp>
          <p:pic>
            <p:nvPicPr>
              <p:cNvPr id="48"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50876" y="5511576"/>
                <a:ext cx="974857" cy="717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9" name="文本框 48">
              <a:extLst>
                <a:ext uri="{FF2B5EF4-FFF2-40B4-BE49-F238E27FC236}">
                  <a16:creationId xmlns:a16="http://schemas.microsoft.com/office/drawing/2014/main" id="{901FD1F0-FE6F-48AC-8CC5-270E0FA1840E}"/>
                </a:ext>
              </a:extLst>
            </p:cNvPr>
            <p:cNvSpPr txBox="1"/>
            <p:nvPr/>
          </p:nvSpPr>
          <p:spPr>
            <a:xfrm>
              <a:off x="5001297" y="4807630"/>
              <a:ext cx="6420054" cy="400110"/>
            </a:xfrm>
            <a:prstGeom prst="rect">
              <a:avLst/>
            </a:prstGeom>
            <a:noFill/>
          </p:spPr>
          <p:txBody>
            <a:bodyPr wrap="square" rtlCol="0">
              <a:spAutoFit/>
            </a:bodyPr>
            <a:lstStyle/>
            <a:p>
              <a:r>
                <a:rPr lang="en-US" altLang="zh-CN" sz="2000" dirty="0">
                  <a:latin typeface="Calibri" panose="020F0502020204030204" pitchFamily="34" charset="0"/>
                  <a:cs typeface="Calibri" panose="020F0502020204030204" pitchFamily="34" charset="0"/>
                </a:rPr>
                <a:t>Its concrete form is a little complicated, but not difficult</a:t>
              </a:r>
              <a:endParaRPr lang="zh-CN" altLang="en-US" sz="20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284405101"/>
      </p:ext>
    </p:extLst>
  </p:cSld>
  <p:clrMapOvr>
    <a:masterClrMapping/>
  </p:clrMapOvr>
  <p:transition advTm="125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Nonlinear Least-squares</a:t>
            </a:r>
          </a:p>
        </p:txBody>
      </p:sp>
      <p:graphicFrame>
        <p:nvGraphicFramePr>
          <p:cNvPr id="34" name="Object 12"/>
          <p:cNvGraphicFramePr>
            <a:graphicFrameLocks noChangeAspect="1"/>
          </p:cNvGraphicFramePr>
          <p:nvPr>
            <p:extLst>
              <p:ext uri="{D42A27DB-BD31-4B8C-83A1-F6EECF244321}">
                <p14:modId xmlns:p14="http://schemas.microsoft.com/office/powerpoint/2010/main" val="4282802325"/>
              </p:ext>
            </p:extLst>
          </p:nvPr>
        </p:nvGraphicFramePr>
        <p:xfrm>
          <a:off x="336550" y="3079750"/>
          <a:ext cx="3417888" cy="1000125"/>
        </p:xfrm>
        <a:graphic>
          <a:graphicData uri="http://schemas.openxmlformats.org/presentationml/2006/ole">
            <mc:AlternateContent xmlns:mc="http://schemas.openxmlformats.org/markup-compatibility/2006">
              <mc:Choice xmlns:v="urn:schemas-microsoft-com:vml" Requires="v">
                <p:oleObj spid="_x0000_s62247" name="Equation" r:id="rId3" imgW="2031840" imgH="596880" progId="Equation.DSMT4">
                  <p:embed/>
                </p:oleObj>
              </mc:Choice>
              <mc:Fallback>
                <p:oleObj name="Equation" r:id="rId3" imgW="2031840" imgH="596880" progId="Equation.DSMT4">
                  <p:embed/>
                  <p:pic>
                    <p:nvPicPr>
                      <p:cNvPr id="0" name=""/>
                      <p:cNvPicPr>
                        <a:picLocks noChangeAspect="1" noChangeArrowheads="1"/>
                      </p:cNvPicPr>
                      <p:nvPr/>
                    </p:nvPicPr>
                    <p:blipFill>
                      <a:blip r:embed="rId4"/>
                      <a:srcRect/>
                      <a:stretch>
                        <a:fillRect/>
                      </a:stretch>
                    </p:blipFill>
                    <p:spPr bwMode="auto">
                      <a:xfrm>
                        <a:off x="336550" y="3079750"/>
                        <a:ext cx="3417888" cy="1000125"/>
                      </a:xfrm>
                      <a:prstGeom prst="rect">
                        <a:avLst/>
                      </a:prstGeom>
                      <a:noFill/>
                      <a:ln>
                        <a:noFill/>
                      </a:ln>
                      <a:effectLst/>
                    </p:spPr>
                  </p:pic>
                </p:oleObj>
              </mc:Fallback>
            </mc:AlternateContent>
          </a:graphicData>
        </a:graphic>
      </p:graphicFrame>
      <p:sp>
        <p:nvSpPr>
          <p:cNvPr id="37" name="文本框 36">
            <a:extLst>
              <a:ext uri="{FF2B5EF4-FFF2-40B4-BE49-F238E27FC236}">
                <a16:creationId xmlns:a16="http://schemas.microsoft.com/office/drawing/2014/main" id="{901FD1F0-FE6F-48AC-8CC5-270E0FA1840E}"/>
              </a:ext>
            </a:extLst>
          </p:cNvPr>
          <p:cNvSpPr txBox="1"/>
          <p:nvPr/>
        </p:nvSpPr>
        <p:spPr>
          <a:xfrm>
            <a:off x="810766" y="2229964"/>
            <a:ext cx="4078034"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According to Eq. 1, we have </a:t>
            </a:r>
            <a:endParaRPr lang="zh-CN" altLang="en-US" dirty="0">
              <a:latin typeface="Calibri" panose="020F0502020204030204" pitchFamily="34" charset="0"/>
              <a:cs typeface="Calibri" panose="020F0502020204030204" pitchFamily="34" charset="0"/>
            </a:endParaRPr>
          </a:p>
        </p:txBody>
      </p:sp>
      <p:graphicFrame>
        <p:nvGraphicFramePr>
          <p:cNvPr id="41" name="Object 12"/>
          <p:cNvGraphicFramePr>
            <a:graphicFrameLocks noChangeAspect="1"/>
          </p:cNvGraphicFramePr>
          <p:nvPr>
            <p:extLst>
              <p:ext uri="{D42A27DB-BD31-4B8C-83A1-F6EECF244321}">
                <p14:modId xmlns:p14="http://schemas.microsoft.com/office/powerpoint/2010/main" val="1619890768"/>
              </p:ext>
            </p:extLst>
          </p:nvPr>
        </p:nvGraphicFramePr>
        <p:xfrm>
          <a:off x="4170363" y="2576513"/>
          <a:ext cx="7331075" cy="2006600"/>
        </p:xfrm>
        <a:graphic>
          <a:graphicData uri="http://schemas.openxmlformats.org/presentationml/2006/ole">
            <mc:AlternateContent xmlns:mc="http://schemas.openxmlformats.org/markup-compatibility/2006">
              <mc:Choice xmlns:v="urn:schemas-microsoft-com:vml" Requires="v">
                <p:oleObj spid="_x0000_s62248" name="Equation" r:id="rId5" imgW="4216320" imgH="1155600" progId="Equation.DSMT4">
                  <p:embed/>
                </p:oleObj>
              </mc:Choice>
              <mc:Fallback>
                <p:oleObj name="Equation" r:id="rId5" imgW="4216320" imgH="1155600" progId="Equation.DSMT4">
                  <p:embed/>
                  <p:pic>
                    <p:nvPicPr>
                      <p:cNvPr id="0" name=""/>
                      <p:cNvPicPr>
                        <a:picLocks noChangeAspect="1" noChangeArrowheads="1"/>
                      </p:cNvPicPr>
                      <p:nvPr/>
                    </p:nvPicPr>
                    <p:blipFill>
                      <a:blip r:embed="rId6"/>
                      <a:srcRect/>
                      <a:stretch>
                        <a:fillRect/>
                      </a:stretch>
                    </p:blipFill>
                    <p:spPr bwMode="auto">
                      <a:xfrm>
                        <a:off x="4170363" y="2576513"/>
                        <a:ext cx="7331075" cy="2006600"/>
                      </a:xfrm>
                      <a:prstGeom prst="rect">
                        <a:avLst/>
                      </a:prstGeom>
                      <a:noFill/>
                      <a:ln>
                        <a:noFill/>
                      </a:ln>
                    </p:spPr>
                  </p:pic>
                </p:oleObj>
              </mc:Fallback>
            </mc:AlternateContent>
          </a:graphicData>
        </a:graphic>
      </p:graphicFrame>
      <p:sp>
        <p:nvSpPr>
          <p:cNvPr id="9" name="右箭头 8"/>
          <p:cNvSpPr>
            <a:spLocks noChangeArrowheads="1"/>
          </p:cNvSpPr>
          <p:nvPr/>
        </p:nvSpPr>
        <p:spPr bwMode="auto">
          <a:xfrm>
            <a:off x="3732871" y="3501229"/>
            <a:ext cx="355170" cy="266700"/>
          </a:xfrm>
          <a:prstGeom prst="rightArrow">
            <a:avLst>
              <a:gd name="adj1" fmla="val 50000"/>
              <a:gd name="adj2" fmla="val 50050"/>
            </a:avLst>
          </a:prstGeom>
          <a:solidFill>
            <a:srgbClr val="002060">
              <a:alpha val="56078"/>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endParaRPr lang="zh-CN" altLang="en-US" sz="2400">
              <a:latin typeface="Times New Roman" panose="02020603050405020304" pitchFamily="18" charset="0"/>
              <a:ea typeface="宋体" panose="02010600030101010101" pitchFamily="2" charset="-122"/>
            </a:endParaRPr>
          </a:p>
        </p:txBody>
      </p:sp>
      <p:sp>
        <p:nvSpPr>
          <p:cNvPr id="18" name="文本框 17">
            <a:extLst>
              <a:ext uri="{FF2B5EF4-FFF2-40B4-BE49-F238E27FC236}">
                <a16:creationId xmlns:a16="http://schemas.microsoft.com/office/drawing/2014/main" id="{901FD1F0-FE6F-48AC-8CC5-270E0FA1840E}"/>
              </a:ext>
            </a:extLst>
          </p:cNvPr>
          <p:cNvSpPr txBox="1"/>
          <p:nvPr/>
        </p:nvSpPr>
        <p:spPr>
          <a:xfrm>
            <a:off x="810766" y="880112"/>
            <a:ext cx="10657980"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According to Eq. 3, we have </a:t>
            </a:r>
            <a:endParaRPr lang="zh-CN" altLang="en-US" dirty="0">
              <a:latin typeface="Calibri" panose="020F0502020204030204" pitchFamily="34" charset="0"/>
              <a:cs typeface="Calibri" panose="020F0502020204030204" pitchFamily="34" charset="0"/>
            </a:endParaRPr>
          </a:p>
        </p:txBody>
      </p:sp>
      <p:graphicFrame>
        <p:nvGraphicFramePr>
          <p:cNvPr id="19" name="Object 12"/>
          <p:cNvGraphicFramePr>
            <a:graphicFrameLocks noChangeAspect="1"/>
          </p:cNvGraphicFramePr>
          <p:nvPr>
            <p:extLst>
              <p:ext uri="{D42A27DB-BD31-4B8C-83A1-F6EECF244321}">
                <p14:modId xmlns:p14="http://schemas.microsoft.com/office/powerpoint/2010/main" val="3399276150"/>
              </p:ext>
            </p:extLst>
          </p:nvPr>
        </p:nvGraphicFramePr>
        <p:xfrm>
          <a:off x="4359265" y="1024856"/>
          <a:ext cx="3560982" cy="1328543"/>
        </p:xfrm>
        <a:graphic>
          <a:graphicData uri="http://schemas.openxmlformats.org/presentationml/2006/ole">
            <mc:AlternateContent xmlns:mc="http://schemas.openxmlformats.org/markup-compatibility/2006">
              <mc:Choice xmlns:v="urn:schemas-microsoft-com:vml" Requires="v">
                <p:oleObj spid="_x0000_s62249" name="Equation" r:id="rId7" imgW="2070000" imgH="774360" progId="Equation.DSMT4">
                  <p:embed/>
                </p:oleObj>
              </mc:Choice>
              <mc:Fallback>
                <p:oleObj name="Equation" r:id="rId7" imgW="2070000" imgH="774360" progId="Equation.DSMT4">
                  <p:embed/>
                  <p:pic>
                    <p:nvPicPr>
                      <p:cNvPr id="0" name=""/>
                      <p:cNvPicPr>
                        <a:picLocks noChangeAspect="1" noChangeArrowheads="1"/>
                      </p:cNvPicPr>
                      <p:nvPr/>
                    </p:nvPicPr>
                    <p:blipFill>
                      <a:blip r:embed="rId8"/>
                      <a:srcRect/>
                      <a:stretch>
                        <a:fillRect/>
                      </a:stretch>
                    </p:blipFill>
                    <p:spPr bwMode="auto">
                      <a:xfrm>
                        <a:off x="4359265" y="1024856"/>
                        <a:ext cx="3560982" cy="1328543"/>
                      </a:xfrm>
                      <a:prstGeom prst="rect">
                        <a:avLst/>
                      </a:prstGeom>
                      <a:noFill/>
                      <a:ln>
                        <a:noFill/>
                      </a:ln>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816304095"/>
              </p:ext>
            </p:extLst>
          </p:nvPr>
        </p:nvGraphicFramePr>
        <p:xfrm>
          <a:off x="4250813" y="4583285"/>
          <a:ext cx="2816414" cy="1789994"/>
        </p:xfrm>
        <a:graphic>
          <a:graphicData uri="http://schemas.openxmlformats.org/presentationml/2006/ole">
            <mc:AlternateContent xmlns:mc="http://schemas.openxmlformats.org/markup-compatibility/2006">
              <mc:Choice xmlns:v="urn:schemas-microsoft-com:vml" Requires="v">
                <p:oleObj spid="_x0000_s62250" name="Equation" r:id="rId9" imgW="1815840" imgH="1155600" progId="Equation.DSMT4">
                  <p:embed/>
                </p:oleObj>
              </mc:Choice>
              <mc:Fallback>
                <p:oleObj name="Equation" r:id="rId9" imgW="1815840" imgH="1155600" progId="Equation.DSMT4">
                  <p:embed/>
                  <p:pic>
                    <p:nvPicPr>
                      <p:cNvPr id="0" name=""/>
                      <p:cNvPicPr>
                        <a:picLocks noChangeAspect="1" noChangeArrowheads="1"/>
                      </p:cNvPicPr>
                      <p:nvPr/>
                    </p:nvPicPr>
                    <p:blipFill>
                      <a:blip r:embed="rId10"/>
                      <a:srcRect/>
                      <a:stretch>
                        <a:fillRect/>
                      </a:stretch>
                    </p:blipFill>
                    <p:spPr bwMode="auto">
                      <a:xfrm>
                        <a:off x="4250813" y="4583285"/>
                        <a:ext cx="2816414" cy="178999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514158037"/>
      </p:ext>
    </p:extLst>
  </p:cSld>
  <p:clrMapOvr>
    <a:masterClrMapping/>
  </p:clrMapOvr>
  <p:transition advTm="12526"/>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Nonlinear Least-squares</a:t>
            </a:r>
          </a:p>
        </p:txBody>
      </p:sp>
      <p:sp>
        <p:nvSpPr>
          <p:cNvPr id="10" name="文本框 9">
            <a:extLst>
              <a:ext uri="{FF2B5EF4-FFF2-40B4-BE49-F238E27FC236}">
                <a16:creationId xmlns:a16="http://schemas.microsoft.com/office/drawing/2014/main" id="{901FD1F0-FE6F-48AC-8CC5-270E0FA1840E}"/>
              </a:ext>
            </a:extLst>
          </p:cNvPr>
          <p:cNvSpPr txBox="1"/>
          <p:nvPr/>
        </p:nvSpPr>
        <p:spPr>
          <a:xfrm>
            <a:off x="772660" y="997801"/>
            <a:ext cx="8802691"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According to Rodrigues formula (Eq. 10), we can derive the form of </a:t>
            </a:r>
            <a:endParaRPr lang="zh-CN" altLang="en-US" dirty="0">
              <a:latin typeface="Calibri" panose="020F0502020204030204" pitchFamily="34" charset="0"/>
              <a:cs typeface="Calibri" panose="020F0502020204030204" pitchFamily="34" charset="0"/>
            </a:endParaRPr>
          </a:p>
        </p:txBody>
      </p:sp>
      <p:graphicFrame>
        <p:nvGraphicFramePr>
          <p:cNvPr id="11" name="Object 12"/>
          <p:cNvGraphicFramePr>
            <a:graphicFrameLocks noChangeAspect="1"/>
          </p:cNvGraphicFramePr>
          <p:nvPr>
            <p:extLst>
              <p:ext uri="{D42A27DB-BD31-4B8C-83A1-F6EECF244321}">
                <p14:modId xmlns:p14="http://schemas.microsoft.com/office/powerpoint/2010/main" val="391893631"/>
              </p:ext>
            </p:extLst>
          </p:nvPr>
        </p:nvGraphicFramePr>
        <p:xfrm>
          <a:off x="3554057" y="1663346"/>
          <a:ext cx="1582250" cy="921454"/>
        </p:xfrm>
        <a:graphic>
          <a:graphicData uri="http://schemas.openxmlformats.org/presentationml/2006/ole">
            <mc:AlternateContent xmlns:mc="http://schemas.openxmlformats.org/markup-compatibility/2006">
              <mc:Choice xmlns:v="urn:schemas-microsoft-com:vml" Requires="v">
                <p:oleObj spid="_x0000_s66126" name="Equation" r:id="rId3" imgW="609480" imgH="355320" progId="Equation.DSMT4">
                  <p:embed/>
                </p:oleObj>
              </mc:Choice>
              <mc:Fallback>
                <p:oleObj name="Equation" r:id="rId3" imgW="609480" imgH="355320" progId="Equation.DSMT4">
                  <p:embed/>
                  <p:pic>
                    <p:nvPicPr>
                      <p:cNvPr id="0" name=""/>
                      <p:cNvPicPr>
                        <a:picLocks noChangeAspect="1" noChangeArrowheads="1"/>
                      </p:cNvPicPr>
                      <p:nvPr/>
                    </p:nvPicPr>
                    <p:blipFill>
                      <a:blip r:embed="rId4"/>
                      <a:srcRect/>
                      <a:stretch>
                        <a:fillRect/>
                      </a:stretch>
                    </p:blipFill>
                    <p:spPr bwMode="auto">
                      <a:xfrm>
                        <a:off x="3554057" y="1663346"/>
                        <a:ext cx="1582250" cy="921454"/>
                      </a:xfrm>
                      <a:prstGeom prst="rect">
                        <a:avLst/>
                      </a:prstGeom>
                      <a:noFill/>
                      <a:ln>
                        <a:noFill/>
                      </a:ln>
                    </p:spPr>
                  </p:pic>
                </p:oleObj>
              </mc:Fallback>
            </mc:AlternateContent>
          </a:graphicData>
        </a:graphic>
      </p:graphicFrame>
      <p:grpSp>
        <p:nvGrpSpPr>
          <p:cNvPr id="12" name="组合 11"/>
          <p:cNvGrpSpPr>
            <a:grpSpLocks/>
          </p:cNvGrpSpPr>
          <p:nvPr/>
        </p:nvGrpSpPr>
        <p:grpSpPr bwMode="auto">
          <a:xfrm>
            <a:off x="5694956" y="1616004"/>
            <a:ext cx="4410000" cy="1014412"/>
            <a:chOff x="1295111" y="5380180"/>
            <a:chExt cx="4648200" cy="1014557"/>
          </a:xfrm>
        </p:grpSpPr>
        <p:pic>
          <p:nvPicPr>
            <p:cNvPr id="13" name="Picture 30"/>
            <p:cNvPicPr>
              <a:picLocks noChangeAspect="1" noChangeArrowheads="1"/>
            </p:cNvPicPr>
            <p:nvPr/>
          </p:nvPicPr>
          <p:blipFill>
            <a:blip r:embed="rId5">
              <a:extLst>
                <a:ext uri="{28A0092B-C50C-407E-A947-70E740481C1C}">
                  <a14:useLocalDpi xmlns:a14="http://schemas.microsoft.com/office/drawing/2010/main" val="0"/>
                </a:ext>
              </a:extLst>
            </a:blip>
            <a:srcRect l="4785" t="19334" r="6413" b="23984"/>
            <a:stretch>
              <a:fillRect/>
            </a:stretch>
          </p:blipFill>
          <p:spPr bwMode="auto">
            <a:xfrm>
              <a:off x="1295111" y="5380180"/>
              <a:ext cx="4648200" cy="101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31"/>
            <p:cNvSpPr txBox="1">
              <a:spLocks noChangeArrowheads="1"/>
            </p:cNvSpPr>
            <p:nvPr/>
          </p:nvSpPr>
          <p:spPr bwMode="auto">
            <a:xfrm>
              <a:off x="2092448" y="5680362"/>
              <a:ext cx="215842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600" b="1" dirty="0">
                  <a:solidFill>
                    <a:schemeClr val="folHlink"/>
                  </a:solidFill>
                  <a:latin typeface="Calibri" panose="020F0502020204030204" pitchFamily="34" charset="0"/>
                  <a:ea typeface="宋体" panose="02010600030101010101" pitchFamily="2" charset="-122"/>
                </a:rPr>
                <a:t>Assignment!</a:t>
              </a:r>
            </a:p>
          </p:txBody>
        </p:sp>
        <p:pic>
          <p:nvPicPr>
            <p:cNvPr id="15" name="Picture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50876" y="5511576"/>
              <a:ext cx="974857" cy="717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文本框 15">
            <a:extLst>
              <a:ext uri="{FF2B5EF4-FFF2-40B4-BE49-F238E27FC236}">
                <a16:creationId xmlns:a16="http://schemas.microsoft.com/office/drawing/2014/main" id="{901FD1F0-FE6F-48AC-8CC5-270E0FA1840E}"/>
              </a:ext>
            </a:extLst>
          </p:cNvPr>
          <p:cNvSpPr txBox="1"/>
          <p:nvPr/>
        </p:nvSpPr>
        <p:spPr>
          <a:xfrm>
            <a:off x="830786" y="2949649"/>
            <a:ext cx="7028791"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Then, we can compute,</a:t>
            </a:r>
            <a:endParaRPr lang="zh-CN" altLang="en-US" dirty="0">
              <a:latin typeface="Calibri" panose="020F0502020204030204" pitchFamily="34" charset="0"/>
              <a:cs typeface="Calibri" panose="020F0502020204030204" pitchFamily="34" charset="0"/>
            </a:endParaRPr>
          </a:p>
        </p:txBody>
      </p:sp>
      <p:graphicFrame>
        <p:nvGraphicFramePr>
          <p:cNvPr id="17" name="Object 12"/>
          <p:cNvGraphicFramePr>
            <a:graphicFrameLocks noChangeAspect="1"/>
          </p:cNvGraphicFramePr>
          <p:nvPr>
            <p:extLst>
              <p:ext uri="{D42A27DB-BD31-4B8C-83A1-F6EECF244321}">
                <p14:modId xmlns:p14="http://schemas.microsoft.com/office/powerpoint/2010/main" val="460200520"/>
              </p:ext>
            </p:extLst>
          </p:nvPr>
        </p:nvGraphicFramePr>
        <p:xfrm>
          <a:off x="3109275" y="3557181"/>
          <a:ext cx="4522725" cy="965475"/>
        </p:xfrm>
        <a:graphic>
          <a:graphicData uri="http://schemas.openxmlformats.org/presentationml/2006/ole">
            <mc:AlternateContent xmlns:mc="http://schemas.openxmlformats.org/markup-compatibility/2006">
              <mc:Choice xmlns:v="urn:schemas-microsoft-com:vml" Requires="v">
                <p:oleObj spid="_x0000_s66127" name="Equation" r:id="rId7" imgW="1777680" imgH="380880" progId="Equation.DSMT4">
                  <p:embed/>
                </p:oleObj>
              </mc:Choice>
              <mc:Fallback>
                <p:oleObj name="Equation" r:id="rId7" imgW="1777680" imgH="380880" progId="Equation.DSMT4">
                  <p:embed/>
                  <p:pic>
                    <p:nvPicPr>
                      <p:cNvPr id="0" name=""/>
                      <p:cNvPicPr>
                        <a:picLocks noChangeAspect="1" noChangeArrowheads="1"/>
                      </p:cNvPicPr>
                      <p:nvPr/>
                    </p:nvPicPr>
                    <p:blipFill>
                      <a:blip r:embed="rId8"/>
                      <a:srcRect/>
                      <a:stretch>
                        <a:fillRect/>
                      </a:stretch>
                    </p:blipFill>
                    <p:spPr bwMode="auto">
                      <a:xfrm>
                        <a:off x="3109275" y="3557181"/>
                        <a:ext cx="4522725" cy="965475"/>
                      </a:xfrm>
                      <a:prstGeom prst="rect">
                        <a:avLst/>
                      </a:prstGeom>
                      <a:noFill/>
                      <a:ln>
                        <a:noFill/>
                      </a:ln>
                    </p:spPr>
                  </p:pic>
                </p:oleObj>
              </mc:Fallback>
            </mc:AlternateContent>
          </a:graphicData>
        </a:graphic>
      </p:graphicFrame>
      <p:sp>
        <p:nvSpPr>
          <p:cNvPr id="18" name="矩形 17"/>
          <p:cNvSpPr/>
          <p:nvPr/>
        </p:nvSpPr>
        <p:spPr bwMode="auto">
          <a:xfrm>
            <a:off x="1920201" y="3531058"/>
            <a:ext cx="7873139" cy="1017722"/>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graphicFrame>
        <p:nvGraphicFramePr>
          <p:cNvPr id="19" name="Object 12"/>
          <p:cNvGraphicFramePr>
            <a:graphicFrameLocks noChangeAspect="1"/>
          </p:cNvGraphicFramePr>
          <p:nvPr>
            <p:extLst>
              <p:ext uri="{D42A27DB-BD31-4B8C-83A1-F6EECF244321}">
                <p14:modId xmlns:p14="http://schemas.microsoft.com/office/powerpoint/2010/main" val="642757836"/>
              </p:ext>
            </p:extLst>
          </p:nvPr>
        </p:nvGraphicFramePr>
        <p:xfrm>
          <a:off x="3514725" y="4927600"/>
          <a:ext cx="3713163" cy="965200"/>
        </p:xfrm>
        <a:graphic>
          <a:graphicData uri="http://schemas.openxmlformats.org/presentationml/2006/ole">
            <mc:AlternateContent xmlns:mc="http://schemas.openxmlformats.org/markup-compatibility/2006">
              <mc:Choice xmlns:v="urn:schemas-microsoft-com:vml" Requires="v">
                <p:oleObj spid="_x0000_s66128" name="Equation" r:id="rId9" imgW="1460160" imgH="380880" progId="Equation.DSMT4">
                  <p:embed/>
                </p:oleObj>
              </mc:Choice>
              <mc:Fallback>
                <p:oleObj name="Equation" r:id="rId9" imgW="1460160" imgH="380880" progId="Equation.DSMT4">
                  <p:embed/>
                  <p:pic>
                    <p:nvPicPr>
                      <p:cNvPr id="0" name=""/>
                      <p:cNvPicPr>
                        <a:picLocks noChangeAspect="1" noChangeArrowheads="1"/>
                      </p:cNvPicPr>
                      <p:nvPr/>
                    </p:nvPicPr>
                    <p:blipFill>
                      <a:blip r:embed="rId10"/>
                      <a:srcRect/>
                      <a:stretch>
                        <a:fillRect/>
                      </a:stretch>
                    </p:blipFill>
                    <p:spPr bwMode="auto">
                      <a:xfrm>
                        <a:off x="3514725" y="4927600"/>
                        <a:ext cx="3713163" cy="965200"/>
                      </a:xfrm>
                      <a:prstGeom prst="rect">
                        <a:avLst/>
                      </a:prstGeom>
                      <a:noFill/>
                      <a:ln>
                        <a:noFill/>
                      </a:ln>
                    </p:spPr>
                  </p:pic>
                </p:oleObj>
              </mc:Fallback>
            </mc:AlternateContent>
          </a:graphicData>
        </a:graphic>
      </p:graphicFrame>
      <p:sp>
        <p:nvSpPr>
          <p:cNvPr id="20" name="矩形 19"/>
          <p:cNvSpPr/>
          <p:nvPr/>
        </p:nvSpPr>
        <p:spPr bwMode="auto">
          <a:xfrm>
            <a:off x="1920201" y="4901497"/>
            <a:ext cx="7873139" cy="1017722"/>
          </a:xfrm>
          <a:prstGeom prst="rect">
            <a:avLst/>
          </a:prstGeom>
          <a:noFill/>
          <a:ln w="127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sz="2600" dirty="0">
              <a:ea typeface="宋体" panose="02010600030101010101" pitchFamily="2" charset="-122"/>
            </a:endParaRPr>
          </a:p>
        </p:txBody>
      </p:sp>
    </p:spTree>
    <p:extLst>
      <p:ext uri="{BB962C8B-B14F-4D97-AF65-F5344CB8AC3E}">
        <p14:creationId xmlns:p14="http://schemas.microsoft.com/office/powerpoint/2010/main" val="2240766149"/>
      </p:ext>
    </p:extLst>
  </p:cSld>
  <p:clrMapOvr>
    <a:masterClrMapping/>
  </p:clrMapOvr>
  <p:transition advTm="12526"/>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4" name="Rectangle 3"/>
          <p:cNvSpPr txBox="1">
            <a:spLocks noChangeArrowheads="1"/>
          </p:cNvSpPr>
          <p:nvPr/>
        </p:nvSpPr>
        <p:spPr bwMode="auto">
          <a:xfrm>
            <a:off x="336842" y="1035698"/>
            <a:ext cx="11018513"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solidFill>
                  <a:schemeClr val="bg1">
                    <a:lumMod val="50000"/>
                  </a:schemeClr>
                </a:solidFill>
                <a:ea typeface="ＭＳ Ｐゴシック" panose="020B0600070205080204" pitchFamily="34" charset="-128"/>
              </a:rPr>
              <a:t>What is Camera Calibration?</a:t>
            </a:r>
          </a:p>
          <a:p>
            <a:pPr lvl="1"/>
            <a:r>
              <a:rPr lang="en-US" altLang="zh-CN" sz="2800" dirty="0">
                <a:solidFill>
                  <a:schemeClr val="bg1">
                    <a:lumMod val="50000"/>
                  </a:schemeClr>
                </a:solidFill>
                <a:ea typeface="ＭＳ Ｐゴシック" panose="020B0600070205080204" pitchFamily="34" charset="-128"/>
              </a:rPr>
              <a:t>Modeling for Imaging Pipeline</a:t>
            </a:r>
          </a:p>
          <a:p>
            <a:pPr lvl="1"/>
            <a:r>
              <a:rPr lang="en-US" altLang="zh-CN" sz="2800" dirty="0">
                <a:solidFill>
                  <a:schemeClr val="bg1">
                    <a:lumMod val="50000"/>
                  </a:schemeClr>
                </a:solidFill>
                <a:ea typeface="ＭＳ Ｐゴシック" panose="020B0600070205080204" pitchFamily="34" charset="-128"/>
              </a:rPr>
              <a:t>General Framework for the Camera Calibration Algorithm</a:t>
            </a:r>
          </a:p>
          <a:p>
            <a:pPr lvl="1"/>
            <a:r>
              <a:rPr lang="en-US" altLang="zh-CN" sz="2800" dirty="0">
                <a:solidFill>
                  <a:schemeClr val="bg1">
                    <a:lumMod val="50000"/>
                  </a:schemeClr>
                </a:solidFill>
                <a:ea typeface="ＭＳ Ｐゴシック" panose="020B0600070205080204" pitchFamily="34" charset="-128"/>
              </a:rPr>
              <a:t>Initial Rough Estimation of Calibration Parameters</a:t>
            </a:r>
          </a:p>
          <a:p>
            <a:pPr lvl="1"/>
            <a:r>
              <a:rPr lang="en-US" altLang="zh-CN" sz="2800" dirty="0">
                <a:solidFill>
                  <a:schemeClr val="bg1">
                    <a:lumMod val="50000"/>
                  </a:schemeClr>
                </a:solidFill>
                <a:ea typeface="ＭＳ Ｐゴシック" panose="020B0600070205080204" pitchFamily="34" charset="-128"/>
              </a:rPr>
              <a:t>Nonlinear Least-squares</a:t>
            </a:r>
          </a:p>
          <a:p>
            <a:pPr lvl="1"/>
            <a:r>
              <a:rPr lang="en-US" altLang="zh-CN" sz="2800" dirty="0">
                <a:ea typeface="ＭＳ Ｐゴシック" panose="020B0600070205080204" pitchFamily="34" charset="-128"/>
              </a:rPr>
              <a:t>Image Un-distortion</a:t>
            </a:r>
          </a:p>
        </p:txBody>
      </p:sp>
    </p:spTree>
    <p:extLst>
      <p:ext uri="{BB962C8B-B14F-4D97-AF65-F5344CB8AC3E}">
        <p14:creationId xmlns:p14="http://schemas.microsoft.com/office/powerpoint/2010/main" val="207138153"/>
      </p:ext>
    </p:extLst>
  </p:cSld>
  <p:clrMapOvr>
    <a:masterClrMapping/>
  </p:clrMapOvr>
  <p:transition advTm="12526"/>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Image Un-distortion</a:t>
            </a:r>
          </a:p>
        </p:txBody>
      </p:sp>
      <p:sp>
        <p:nvSpPr>
          <p:cNvPr id="10" name="文本框 9">
            <a:extLst>
              <a:ext uri="{FF2B5EF4-FFF2-40B4-BE49-F238E27FC236}">
                <a16:creationId xmlns:a16="http://schemas.microsoft.com/office/drawing/2014/main" id="{901FD1F0-FE6F-48AC-8CC5-270E0FA1840E}"/>
              </a:ext>
            </a:extLst>
          </p:cNvPr>
          <p:cNvSpPr txBox="1"/>
          <p:nvPr/>
        </p:nvSpPr>
        <p:spPr>
          <a:xfrm>
            <a:off x="772660" y="863485"/>
            <a:ext cx="10721916" cy="830997"/>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With the calibrated camera, many amazing applications can be continuously performed….</a:t>
            </a:r>
            <a:endParaRPr lang="zh-CN" altLang="en-US" dirty="0">
              <a:latin typeface="Calibri" panose="020F0502020204030204" pitchFamily="34" charset="0"/>
              <a:cs typeface="Calibri" panose="020F0502020204030204" pitchFamily="34" charset="0"/>
            </a:endParaRPr>
          </a:p>
        </p:txBody>
      </p:sp>
      <p:sp>
        <p:nvSpPr>
          <p:cNvPr id="19" name="文本框 18">
            <a:extLst>
              <a:ext uri="{FF2B5EF4-FFF2-40B4-BE49-F238E27FC236}">
                <a16:creationId xmlns:a16="http://schemas.microsoft.com/office/drawing/2014/main" id="{901FD1F0-FE6F-48AC-8CC5-270E0FA1840E}"/>
              </a:ext>
            </a:extLst>
          </p:cNvPr>
          <p:cNvSpPr txBox="1"/>
          <p:nvPr/>
        </p:nvSpPr>
        <p:spPr>
          <a:xfrm>
            <a:off x="772660" y="1749472"/>
            <a:ext cx="10721916" cy="461665"/>
          </a:xfrm>
          <a:prstGeom prst="rect">
            <a:avLst/>
          </a:prstGeom>
          <a:noFill/>
        </p:spPr>
        <p:txBody>
          <a:bodyPr wrap="square" rtlCol="0">
            <a:spAutoFit/>
          </a:bodyPr>
          <a:lstStyle/>
          <a:p>
            <a:pPr algn="just"/>
            <a:r>
              <a:rPr lang="en-US" altLang="zh-CN" dirty="0">
                <a:latin typeface="Calibri" panose="020F0502020204030204" pitchFamily="34" charset="0"/>
                <a:cs typeface="Calibri" panose="020F0502020204030204" pitchFamily="34" charset="0"/>
              </a:rPr>
              <a:t>One naive example, the distorted image can be undistorted</a:t>
            </a:r>
            <a:endParaRPr lang="zh-CN" altLang="en-US" dirty="0">
              <a:latin typeface="Calibri" panose="020F0502020204030204" pitchFamily="34" charset="0"/>
              <a:cs typeface="Calibri" panose="020F0502020204030204" pitchFamily="34" charset="0"/>
            </a:endParaRPr>
          </a:p>
        </p:txBody>
      </p:sp>
      <p:graphicFrame>
        <p:nvGraphicFramePr>
          <p:cNvPr id="20" name="Object 12"/>
          <p:cNvGraphicFramePr>
            <a:graphicFrameLocks noChangeAspect="1"/>
          </p:cNvGraphicFramePr>
          <p:nvPr>
            <p:extLst>
              <p:ext uri="{D42A27DB-BD31-4B8C-83A1-F6EECF244321}">
                <p14:modId xmlns:p14="http://schemas.microsoft.com/office/powerpoint/2010/main" val="2686132095"/>
              </p:ext>
            </p:extLst>
          </p:nvPr>
        </p:nvGraphicFramePr>
        <p:xfrm>
          <a:off x="3065475" y="3502661"/>
          <a:ext cx="614363" cy="996950"/>
        </p:xfrm>
        <a:graphic>
          <a:graphicData uri="http://schemas.openxmlformats.org/presentationml/2006/ole">
            <mc:AlternateContent xmlns:mc="http://schemas.openxmlformats.org/markup-compatibility/2006">
              <mc:Choice xmlns:v="urn:schemas-microsoft-com:vml" Requires="v">
                <p:oleObj spid="_x0000_s66944" name="Equation" r:id="rId3" imgW="241200" imgH="393480" progId="Equation.DSMT4">
                  <p:embed/>
                </p:oleObj>
              </mc:Choice>
              <mc:Fallback>
                <p:oleObj name="Equation" r:id="rId3" imgW="241200" imgH="393480" progId="Equation.DSMT4">
                  <p:embed/>
                  <p:pic>
                    <p:nvPicPr>
                      <p:cNvPr id="0" name=""/>
                      <p:cNvPicPr>
                        <a:picLocks noChangeAspect="1" noChangeArrowheads="1"/>
                      </p:cNvPicPr>
                      <p:nvPr/>
                    </p:nvPicPr>
                    <p:blipFill>
                      <a:blip r:embed="rId4"/>
                      <a:srcRect/>
                      <a:stretch>
                        <a:fillRect/>
                      </a:stretch>
                    </p:blipFill>
                    <p:spPr bwMode="auto">
                      <a:xfrm>
                        <a:off x="3065475" y="3502661"/>
                        <a:ext cx="614363" cy="996950"/>
                      </a:xfrm>
                      <a:prstGeom prst="rect">
                        <a:avLst/>
                      </a:prstGeom>
                      <a:noFill/>
                      <a:ln>
                        <a:noFill/>
                      </a:ln>
                    </p:spPr>
                  </p:pic>
                </p:oleObj>
              </mc:Fallback>
            </mc:AlternateContent>
          </a:graphicData>
        </a:graphic>
      </p:graphicFrame>
      <p:sp>
        <p:nvSpPr>
          <p:cNvPr id="21" name="文本框 20">
            <a:extLst>
              <a:ext uri="{FF2B5EF4-FFF2-40B4-BE49-F238E27FC236}">
                <a16:creationId xmlns:a16="http://schemas.microsoft.com/office/drawing/2014/main" id="{901FD1F0-FE6F-48AC-8CC5-270E0FA1840E}"/>
              </a:ext>
            </a:extLst>
          </p:cNvPr>
          <p:cNvSpPr txBox="1"/>
          <p:nvPr/>
        </p:nvSpPr>
        <p:spPr>
          <a:xfrm>
            <a:off x="2290723" y="2402175"/>
            <a:ext cx="2272758" cy="70788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One point on the undistorted image </a:t>
            </a:r>
            <a:endParaRPr lang="zh-CN" altLang="en-US" sz="2000" dirty="0">
              <a:latin typeface="Calibri" panose="020F0502020204030204" pitchFamily="34" charset="0"/>
              <a:cs typeface="Calibri" panose="020F0502020204030204" pitchFamily="34" charset="0"/>
            </a:endParaRPr>
          </a:p>
        </p:txBody>
      </p:sp>
      <p:graphicFrame>
        <p:nvGraphicFramePr>
          <p:cNvPr id="22" name="Object 12"/>
          <p:cNvGraphicFramePr>
            <a:graphicFrameLocks noChangeAspect="1"/>
          </p:cNvGraphicFramePr>
          <p:nvPr>
            <p:extLst>
              <p:ext uri="{D42A27DB-BD31-4B8C-83A1-F6EECF244321}">
                <p14:modId xmlns:p14="http://schemas.microsoft.com/office/powerpoint/2010/main" val="4066903109"/>
              </p:ext>
            </p:extLst>
          </p:nvPr>
        </p:nvGraphicFramePr>
        <p:xfrm>
          <a:off x="6443017" y="3212943"/>
          <a:ext cx="2070100" cy="1576387"/>
        </p:xfrm>
        <a:graphic>
          <a:graphicData uri="http://schemas.openxmlformats.org/presentationml/2006/ole">
            <mc:AlternateContent xmlns:mc="http://schemas.openxmlformats.org/markup-compatibility/2006">
              <mc:Choice xmlns:v="urn:schemas-microsoft-com:vml" Requires="v">
                <p:oleObj spid="_x0000_s66945" name="Equation" r:id="rId5" imgW="812520" imgH="622080" progId="Equation.DSMT4">
                  <p:embed/>
                </p:oleObj>
              </mc:Choice>
              <mc:Fallback>
                <p:oleObj name="Equation" r:id="rId5" imgW="812520" imgH="622080" progId="Equation.DSMT4">
                  <p:embed/>
                  <p:pic>
                    <p:nvPicPr>
                      <p:cNvPr id="0" name=""/>
                      <p:cNvPicPr>
                        <a:picLocks noChangeAspect="1" noChangeArrowheads="1"/>
                      </p:cNvPicPr>
                      <p:nvPr/>
                    </p:nvPicPr>
                    <p:blipFill>
                      <a:blip r:embed="rId6"/>
                      <a:srcRect/>
                      <a:stretch>
                        <a:fillRect/>
                      </a:stretch>
                    </p:blipFill>
                    <p:spPr bwMode="auto">
                      <a:xfrm>
                        <a:off x="6443017" y="3212943"/>
                        <a:ext cx="2070100" cy="1576387"/>
                      </a:xfrm>
                      <a:prstGeom prst="rect">
                        <a:avLst/>
                      </a:prstGeom>
                      <a:noFill/>
                      <a:ln>
                        <a:noFill/>
                      </a:ln>
                    </p:spPr>
                  </p:pic>
                </p:oleObj>
              </mc:Fallback>
            </mc:AlternateContent>
          </a:graphicData>
        </a:graphic>
      </p:graphicFrame>
      <p:sp>
        <p:nvSpPr>
          <p:cNvPr id="23" name="文本框 22">
            <a:extLst>
              <a:ext uri="{FF2B5EF4-FFF2-40B4-BE49-F238E27FC236}">
                <a16:creationId xmlns:a16="http://schemas.microsoft.com/office/drawing/2014/main" id="{901FD1F0-FE6F-48AC-8CC5-270E0FA1840E}"/>
              </a:ext>
            </a:extLst>
          </p:cNvPr>
          <p:cNvSpPr txBox="1"/>
          <p:nvPr/>
        </p:nvSpPr>
        <p:spPr>
          <a:xfrm>
            <a:off x="5720813" y="2402175"/>
            <a:ext cx="3738319" cy="707886"/>
          </a:xfrm>
          <a:prstGeom prst="rect">
            <a:avLst/>
          </a:prstGeom>
          <a:noFill/>
        </p:spPr>
        <p:txBody>
          <a:bodyPr wrap="square" rtlCol="0">
            <a:spAutoFit/>
          </a:bodyPr>
          <a:lstStyle/>
          <a:p>
            <a:pPr algn="just"/>
            <a:r>
              <a:rPr lang="en-US" altLang="zh-CN" sz="2000" dirty="0">
                <a:latin typeface="Calibri" panose="020F0502020204030204" pitchFamily="34" charset="0"/>
                <a:cs typeface="Calibri" panose="020F0502020204030204" pitchFamily="34" charset="0"/>
              </a:rPr>
              <a:t>The corresponding point on the original image with distortion</a:t>
            </a:r>
            <a:endParaRPr lang="zh-CN" altLang="en-US" sz="2000" dirty="0">
              <a:latin typeface="Calibri" panose="020F0502020204030204" pitchFamily="34" charset="0"/>
              <a:cs typeface="Calibri" panose="020F0502020204030204" pitchFamily="34" charset="0"/>
            </a:endParaRPr>
          </a:p>
        </p:txBody>
      </p:sp>
      <p:sp>
        <p:nvSpPr>
          <p:cNvPr id="2" name="左右箭头 1"/>
          <p:cNvSpPr/>
          <p:nvPr/>
        </p:nvSpPr>
        <p:spPr bwMode="auto">
          <a:xfrm>
            <a:off x="4215539" y="3799659"/>
            <a:ext cx="1565329" cy="402956"/>
          </a:xfrm>
          <a:prstGeom prst="leftRightArrow">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131285183"/>
      </p:ext>
    </p:extLst>
  </p:cSld>
  <p:clrMapOvr>
    <a:masterClrMapping/>
  </p:clrMapOvr>
  <p:transition advTm="12526"/>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928862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Image Un-distortion</a:t>
            </a:r>
          </a:p>
        </p:txBody>
      </p:sp>
      <p:pic>
        <p:nvPicPr>
          <p:cNvPr id="11" name="图片 10">
            <a:extLst>
              <a:ext uri="{FF2B5EF4-FFF2-40B4-BE49-F238E27FC236}">
                <a16:creationId xmlns:a16="http://schemas.microsoft.com/office/drawing/2014/main" id="{117606CA-1F1A-4845-B5EF-2716AAFD4B55}"/>
              </a:ext>
            </a:extLst>
          </p:cNvPr>
          <p:cNvPicPr/>
          <p:nvPr/>
        </p:nvPicPr>
        <p:blipFill rotWithShape="1">
          <a:blip r:embed="rId2"/>
          <a:srcRect l="10237" t="15976" r="18851" b="37657"/>
          <a:stretch/>
        </p:blipFill>
        <p:spPr>
          <a:xfrm>
            <a:off x="716563" y="996099"/>
            <a:ext cx="10741374" cy="5255946"/>
          </a:xfrm>
          <a:prstGeom prst="rect">
            <a:avLst/>
          </a:prstGeom>
        </p:spPr>
      </p:pic>
    </p:spTree>
    <p:extLst>
      <p:ext uri="{BB962C8B-B14F-4D97-AF65-F5344CB8AC3E}">
        <p14:creationId xmlns:p14="http://schemas.microsoft.com/office/powerpoint/2010/main" val="417045745"/>
      </p:ext>
    </p:extLst>
  </p:cSld>
  <p:clrMapOvr>
    <a:masterClrMapping/>
  </p:clrMapOvr>
  <p:transition advTm="12526"/>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4" name="Rectangle 3"/>
          <p:cNvSpPr txBox="1">
            <a:spLocks noChangeArrowheads="1"/>
          </p:cNvSpPr>
          <p:nvPr/>
        </p:nvSpPr>
        <p:spPr bwMode="auto">
          <a:xfrm>
            <a:off x="336842" y="1035698"/>
            <a:ext cx="11018513"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solidFill>
                  <a:schemeClr val="bg1">
                    <a:lumMod val="50000"/>
                  </a:schemeClr>
                </a:solidFill>
                <a:ea typeface="ＭＳ Ｐゴシック" panose="020B0600070205080204" pitchFamily="34" charset="-128"/>
              </a:rPr>
              <a:t>What is Camera Calibration?</a:t>
            </a:r>
          </a:p>
          <a:p>
            <a:pPr lvl="1"/>
            <a:r>
              <a:rPr lang="en-US" altLang="zh-CN" sz="2800" dirty="0">
                <a:solidFill>
                  <a:schemeClr val="bg1">
                    <a:lumMod val="50000"/>
                  </a:schemeClr>
                </a:solidFill>
                <a:ea typeface="ＭＳ Ｐゴシック" panose="020B0600070205080204" pitchFamily="34" charset="-128"/>
              </a:rPr>
              <a:t>Modeling for Imaging Pipeline</a:t>
            </a:r>
          </a:p>
          <a:p>
            <a:pPr lvl="1"/>
            <a:r>
              <a:rPr lang="en-US" altLang="zh-CN" sz="2800" dirty="0">
                <a:solidFill>
                  <a:schemeClr val="bg1">
                    <a:lumMod val="50000"/>
                  </a:schemeClr>
                </a:solidFill>
                <a:ea typeface="ＭＳ Ｐゴシック" panose="020B0600070205080204" pitchFamily="34" charset="-128"/>
              </a:rPr>
              <a:t>General Framework for the Camera Calibration Algorithm</a:t>
            </a:r>
          </a:p>
          <a:p>
            <a:pPr lvl="1"/>
            <a:r>
              <a:rPr lang="en-US" altLang="zh-CN" sz="2800" dirty="0">
                <a:solidFill>
                  <a:schemeClr val="bg1">
                    <a:lumMod val="50000"/>
                  </a:schemeClr>
                </a:solidFill>
                <a:ea typeface="ＭＳ Ｐゴシック" panose="020B0600070205080204" pitchFamily="34" charset="-128"/>
              </a:rPr>
              <a:t>Initial Rough Estimation of Calibration Parameters</a:t>
            </a:r>
          </a:p>
          <a:p>
            <a:pPr lvl="1"/>
            <a:r>
              <a:rPr lang="en-US" altLang="zh-CN" sz="2800" dirty="0">
                <a:solidFill>
                  <a:schemeClr val="bg1">
                    <a:lumMod val="50000"/>
                  </a:schemeClr>
                </a:solidFill>
                <a:ea typeface="ＭＳ Ｐゴシック" panose="020B0600070205080204" pitchFamily="34" charset="-128"/>
              </a:rPr>
              <a:t>Nonlinear Least-squares</a:t>
            </a:r>
          </a:p>
          <a:p>
            <a:pPr lvl="1"/>
            <a:r>
              <a:rPr lang="en-US" altLang="zh-CN" sz="2800" dirty="0">
                <a:ea typeface="ＭＳ Ｐゴシック" panose="020B0600070205080204" pitchFamily="34" charset="-128"/>
              </a:rPr>
              <a:t>Image Un-distortion</a:t>
            </a:r>
          </a:p>
        </p:txBody>
      </p:sp>
    </p:spTree>
    <p:extLst>
      <p:ext uri="{BB962C8B-B14F-4D97-AF65-F5344CB8AC3E}">
        <p14:creationId xmlns:p14="http://schemas.microsoft.com/office/powerpoint/2010/main" val="2114520977"/>
      </p:ext>
    </p:extLst>
  </p:cSld>
  <p:clrMapOvr>
    <a:masterClrMapping/>
  </p:clrMapOvr>
  <p:transition advTm="12526"/>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txBox="1">
            <a:spLocks noChangeArrowheads="1"/>
          </p:cNvSpPr>
          <p:nvPr/>
        </p:nvSpPr>
        <p:spPr bwMode="auto">
          <a:xfrm>
            <a:off x="1646238" y="914401"/>
            <a:ext cx="8750300"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ea typeface="ＭＳ Ｐゴシック" panose="020B0600070205080204" pitchFamily="34" charset="-128"/>
              </a:rPr>
              <a:t>Our task is to measure the geometric properties of objects on a plane (e.g., conveyor belt)</a:t>
            </a:r>
          </a:p>
          <a:p>
            <a:pPr lvl="1"/>
            <a:r>
              <a:rPr lang="en-US" altLang="zh-CN" sz="2800" dirty="0">
                <a:ea typeface="ＭＳ Ｐゴシック" panose="020B0600070205080204" pitchFamily="34" charset="-128"/>
              </a:rPr>
              <a:t>Such a problem can be solved if we have its bird’s-eye-view image; bird’s-eye-view is easy for object detection and measurement</a:t>
            </a:r>
            <a:endParaRPr lang="en-US" altLang="zh-CN" sz="1400" dirty="0">
              <a:ea typeface="ＭＳ Ｐゴシック" panose="020B0600070205080204" pitchFamily="34" charset="-128"/>
            </a:endParaRPr>
          </a:p>
        </p:txBody>
      </p:sp>
      <p:sp>
        <p:nvSpPr>
          <p:cNvPr id="64515"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Bird’s-eye-view Generation</a:t>
            </a:r>
          </a:p>
        </p:txBody>
      </p:sp>
    </p:spTree>
    <p:extLst>
      <p:ext uri="{BB962C8B-B14F-4D97-AF65-F5344CB8AC3E}">
        <p14:creationId xmlns:p14="http://schemas.microsoft.com/office/powerpoint/2010/main" val="990277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txBox="1">
            <a:spLocks noChangeArrowheads="1"/>
          </p:cNvSpPr>
          <p:nvPr/>
        </p:nvSpPr>
        <p:spPr bwMode="auto">
          <a:xfrm>
            <a:off x="1646238" y="819150"/>
            <a:ext cx="8750300" cy="199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ea typeface="ＭＳ Ｐゴシック" panose="020B0600070205080204" pitchFamily="34" charset="-128"/>
                <a:cs typeface="Calibri" panose="020F0502020204030204" pitchFamily="34" charset="0"/>
              </a:rPr>
              <a:t>Three coordinate systems are required</a:t>
            </a:r>
          </a:p>
          <a:p>
            <a:pPr lvl="2">
              <a:buFontTx/>
              <a:buChar char="•"/>
            </a:pPr>
            <a:r>
              <a:rPr lang="en-US" altLang="zh-CN" dirty="0">
                <a:solidFill>
                  <a:srgbClr val="404040"/>
                </a:solidFill>
                <a:ea typeface="宋体" panose="02010600030101010101" pitchFamily="2" charset="-122"/>
                <a:cs typeface="Calibri" panose="020F0502020204030204" pitchFamily="34" charset="0"/>
              </a:rPr>
              <a:t>Bird’s-eye-view image coordinate system</a:t>
            </a:r>
          </a:p>
          <a:p>
            <a:pPr lvl="2">
              <a:buFontTx/>
              <a:buChar char="•"/>
            </a:pPr>
            <a:r>
              <a:rPr lang="en-US" altLang="zh-CN" dirty="0">
                <a:solidFill>
                  <a:srgbClr val="404040"/>
                </a:solidFill>
                <a:ea typeface="宋体" panose="02010600030101010101" pitchFamily="2" charset="-122"/>
                <a:cs typeface="Calibri" panose="020F0502020204030204" pitchFamily="34" charset="0"/>
              </a:rPr>
              <a:t>World coordinate system</a:t>
            </a:r>
          </a:p>
          <a:p>
            <a:pPr lvl="2">
              <a:buFontTx/>
              <a:buChar char="•"/>
            </a:pPr>
            <a:r>
              <a:rPr lang="en-US" altLang="zh-CN" dirty="0">
                <a:solidFill>
                  <a:srgbClr val="404040"/>
                </a:solidFill>
                <a:ea typeface="宋体" panose="02010600030101010101" pitchFamily="2" charset="-122"/>
                <a:cs typeface="Calibri" panose="020F0502020204030204" pitchFamily="34" charset="0"/>
              </a:rPr>
              <a:t>Undistorted image coordinate system</a:t>
            </a:r>
          </a:p>
          <a:p>
            <a:pPr lvl="2">
              <a:buFontTx/>
              <a:buChar char="•"/>
            </a:pPr>
            <a:r>
              <a:rPr lang="en-US" altLang="zh-CN" dirty="0">
                <a:solidFill>
                  <a:srgbClr val="404040"/>
                </a:solidFill>
                <a:ea typeface="宋体" panose="02010600030101010101" pitchFamily="2" charset="-122"/>
                <a:cs typeface="Calibri" panose="020F0502020204030204" pitchFamily="34" charset="0"/>
              </a:rPr>
              <a:t>Original fisheye image</a:t>
            </a:r>
          </a:p>
        </p:txBody>
      </p:sp>
      <p:sp>
        <p:nvSpPr>
          <p:cNvPr id="66588"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Bird’s-eye-view Generation</a:t>
            </a:r>
          </a:p>
        </p:txBody>
      </p:sp>
      <p:sp>
        <p:nvSpPr>
          <p:cNvPr id="30" name="圆角矩形 9">
            <a:extLst>
              <a:ext uri="{FF2B5EF4-FFF2-40B4-BE49-F238E27FC236}">
                <a16:creationId xmlns:a16="http://schemas.microsoft.com/office/drawing/2014/main" id="{61560F02-79FA-431A-8358-C6CAA0CF3CC4}"/>
              </a:ext>
            </a:extLst>
          </p:cNvPr>
          <p:cNvSpPr/>
          <p:nvPr/>
        </p:nvSpPr>
        <p:spPr bwMode="auto">
          <a:xfrm>
            <a:off x="1498600" y="3279775"/>
            <a:ext cx="2093913" cy="914400"/>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zh-CN" sz="1800" dirty="0">
                <a:latin typeface="Arial" panose="020B0604020202020204" pitchFamily="34" charset="0"/>
                <a:ea typeface="宋体" panose="02010600030101010101" pitchFamily="2" charset="-122"/>
              </a:rPr>
              <a:t>Bird’s-eye-view image CS</a:t>
            </a:r>
            <a:endParaRPr lang="zh-CN" altLang="en-US" sz="1800" dirty="0">
              <a:latin typeface="Arial" panose="020B0604020202020204" pitchFamily="34" charset="0"/>
              <a:ea typeface="宋体" panose="02010600030101010101" pitchFamily="2" charset="-122"/>
            </a:endParaRPr>
          </a:p>
        </p:txBody>
      </p:sp>
      <p:sp>
        <p:nvSpPr>
          <p:cNvPr id="31" name="圆角矩形 10">
            <a:extLst>
              <a:ext uri="{FF2B5EF4-FFF2-40B4-BE49-F238E27FC236}">
                <a16:creationId xmlns:a16="http://schemas.microsoft.com/office/drawing/2014/main" id="{2634D464-E9B5-4096-B44D-E22E8547793D}"/>
              </a:ext>
            </a:extLst>
          </p:cNvPr>
          <p:cNvSpPr/>
          <p:nvPr/>
        </p:nvSpPr>
        <p:spPr bwMode="auto">
          <a:xfrm>
            <a:off x="4156075" y="3300413"/>
            <a:ext cx="1884363" cy="914400"/>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zh-CN" sz="1800" dirty="0">
                <a:latin typeface="Arial" panose="020B0604020202020204" pitchFamily="34" charset="0"/>
                <a:ea typeface="宋体" panose="02010600030101010101" pitchFamily="2" charset="-122"/>
              </a:rPr>
              <a:t>World CS</a:t>
            </a:r>
            <a:endParaRPr lang="zh-CN" altLang="en-US" sz="1800" dirty="0">
              <a:latin typeface="Arial" panose="020B0604020202020204" pitchFamily="34" charset="0"/>
              <a:ea typeface="宋体" panose="02010600030101010101" pitchFamily="2" charset="-122"/>
            </a:endParaRPr>
          </a:p>
        </p:txBody>
      </p:sp>
      <p:sp>
        <p:nvSpPr>
          <p:cNvPr id="32" name="圆角矩形 11">
            <a:extLst>
              <a:ext uri="{FF2B5EF4-FFF2-40B4-BE49-F238E27FC236}">
                <a16:creationId xmlns:a16="http://schemas.microsoft.com/office/drawing/2014/main" id="{DE6E45A2-BBDA-4F76-8938-C964BA2D9ECC}"/>
              </a:ext>
            </a:extLst>
          </p:cNvPr>
          <p:cNvSpPr/>
          <p:nvPr/>
        </p:nvSpPr>
        <p:spPr bwMode="auto">
          <a:xfrm>
            <a:off x="6665913" y="3311525"/>
            <a:ext cx="1557337" cy="914400"/>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zh-CN" sz="1800" dirty="0">
                <a:latin typeface="Arial" panose="020B0604020202020204" pitchFamily="34" charset="0"/>
                <a:ea typeface="宋体" panose="02010600030101010101" pitchFamily="2" charset="-122"/>
              </a:rPr>
              <a:t>Undistorted image CS</a:t>
            </a:r>
            <a:endParaRPr lang="zh-CN" altLang="en-US" sz="1800" dirty="0">
              <a:latin typeface="Arial" panose="020B0604020202020204" pitchFamily="34" charset="0"/>
              <a:ea typeface="宋体" panose="02010600030101010101" pitchFamily="2" charset="-122"/>
            </a:endParaRPr>
          </a:p>
        </p:txBody>
      </p:sp>
      <p:sp>
        <p:nvSpPr>
          <p:cNvPr id="33" name="圆角矩形 12">
            <a:extLst>
              <a:ext uri="{FF2B5EF4-FFF2-40B4-BE49-F238E27FC236}">
                <a16:creationId xmlns:a16="http://schemas.microsoft.com/office/drawing/2014/main" id="{680F5AE7-D13C-4317-8AFD-302AFD6B4329}"/>
              </a:ext>
            </a:extLst>
          </p:cNvPr>
          <p:cNvSpPr/>
          <p:nvPr/>
        </p:nvSpPr>
        <p:spPr bwMode="auto">
          <a:xfrm>
            <a:off x="9023350" y="3314700"/>
            <a:ext cx="1555750" cy="914400"/>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zh-CN" sz="1800" dirty="0">
                <a:latin typeface="Arial" panose="020B0604020202020204" pitchFamily="34" charset="0"/>
                <a:ea typeface="宋体" panose="02010600030101010101" pitchFamily="2" charset="-122"/>
              </a:rPr>
              <a:t>Fisheye image</a:t>
            </a:r>
            <a:endParaRPr lang="zh-CN" altLang="en-US" sz="1800" dirty="0">
              <a:latin typeface="Arial" panose="020B0604020202020204" pitchFamily="34" charset="0"/>
              <a:ea typeface="宋体" panose="02010600030101010101" pitchFamily="2" charset="-122"/>
            </a:endParaRPr>
          </a:p>
        </p:txBody>
      </p:sp>
      <p:sp>
        <p:nvSpPr>
          <p:cNvPr id="34" name="右箭头 2">
            <a:extLst>
              <a:ext uri="{FF2B5EF4-FFF2-40B4-BE49-F238E27FC236}">
                <a16:creationId xmlns:a16="http://schemas.microsoft.com/office/drawing/2014/main" id="{67AEA9FF-95B5-457B-9F91-D7552B80EBB8}"/>
              </a:ext>
            </a:extLst>
          </p:cNvPr>
          <p:cNvSpPr>
            <a:spLocks noChangeArrowheads="1"/>
          </p:cNvSpPr>
          <p:nvPr/>
        </p:nvSpPr>
        <p:spPr bwMode="auto">
          <a:xfrm>
            <a:off x="6083299" y="3640138"/>
            <a:ext cx="540000" cy="280987"/>
          </a:xfrm>
          <a:prstGeom prst="rightArrow">
            <a:avLst>
              <a:gd name="adj1" fmla="val 50000"/>
              <a:gd name="adj2" fmla="val 50168"/>
            </a:avLst>
          </a:prstGeom>
          <a:solidFill>
            <a:schemeClr val="accent4">
              <a:lumMod val="50000"/>
              <a:lumOff val="50000"/>
            </a:schemeClr>
          </a:solidFill>
          <a:ln w="9525" algn="ctr">
            <a:noFill/>
            <a:round/>
            <a:headEnd/>
            <a:tailEn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zh-CN" altLang="en-US" sz="1800">
              <a:ea typeface="宋体" panose="02010600030101010101" pitchFamily="2" charset="-122"/>
            </a:endParaRPr>
          </a:p>
        </p:txBody>
      </p:sp>
      <p:sp>
        <p:nvSpPr>
          <p:cNvPr id="35" name="右箭头 2">
            <a:extLst>
              <a:ext uri="{FF2B5EF4-FFF2-40B4-BE49-F238E27FC236}">
                <a16:creationId xmlns:a16="http://schemas.microsoft.com/office/drawing/2014/main" id="{C0EF5951-3D4B-4B10-93A2-A64DBA9D4762}"/>
              </a:ext>
            </a:extLst>
          </p:cNvPr>
          <p:cNvSpPr>
            <a:spLocks noChangeArrowheads="1"/>
          </p:cNvSpPr>
          <p:nvPr/>
        </p:nvSpPr>
        <p:spPr bwMode="auto">
          <a:xfrm>
            <a:off x="3629024" y="3595688"/>
            <a:ext cx="504000" cy="282575"/>
          </a:xfrm>
          <a:prstGeom prst="rightArrow">
            <a:avLst>
              <a:gd name="adj1" fmla="val 50000"/>
              <a:gd name="adj2" fmla="val 50168"/>
            </a:avLst>
          </a:prstGeom>
          <a:solidFill>
            <a:schemeClr val="accent4">
              <a:lumMod val="50000"/>
              <a:lumOff val="50000"/>
            </a:schemeClr>
          </a:solidFill>
          <a:ln w="9525" algn="ctr">
            <a:noFill/>
            <a:round/>
            <a:headEnd/>
            <a:tailEn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zh-CN" altLang="en-US" sz="1800">
              <a:ea typeface="宋体" panose="02010600030101010101" pitchFamily="2" charset="-122"/>
            </a:endParaRPr>
          </a:p>
        </p:txBody>
      </p:sp>
      <p:sp>
        <p:nvSpPr>
          <p:cNvPr id="36" name="右箭头 2">
            <a:extLst>
              <a:ext uri="{FF2B5EF4-FFF2-40B4-BE49-F238E27FC236}">
                <a16:creationId xmlns:a16="http://schemas.microsoft.com/office/drawing/2014/main" id="{D5B38A83-0E38-474F-81C7-8129D26403E1}"/>
              </a:ext>
            </a:extLst>
          </p:cNvPr>
          <p:cNvSpPr>
            <a:spLocks noChangeArrowheads="1"/>
          </p:cNvSpPr>
          <p:nvPr/>
        </p:nvSpPr>
        <p:spPr bwMode="auto">
          <a:xfrm>
            <a:off x="8253413" y="3595688"/>
            <a:ext cx="720000" cy="282575"/>
          </a:xfrm>
          <a:prstGeom prst="rightArrow">
            <a:avLst>
              <a:gd name="adj1" fmla="val 50000"/>
              <a:gd name="adj2" fmla="val 50168"/>
            </a:avLst>
          </a:prstGeom>
          <a:solidFill>
            <a:schemeClr val="accent4">
              <a:lumMod val="50000"/>
              <a:lumOff val="50000"/>
            </a:schemeClr>
          </a:solidFill>
          <a:ln w="9525" algn="ctr">
            <a:noFill/>
            <a:round/>
            <a:headEnd/>
            <a:tailEnd/>
          </a:ln>
          <a:effec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zh-CN" altLang="en-US" sz="1800">
              <a:ea typeface="宋体" panose="02010600030101010101" pitchFamily="2" charset="-122"/>
            </a:endParaRPr>
          </a:p>
        </p:txBody>
      </p:sp>
      <p:cxnSp>
        <p:nvCxnSpPr>
          <p:cNvPr id="37" name="直接连接符 6">
            <a:extLst>
              <a:ext uri="{FF2B5EF4-FFF2-40B4-BE49-F238E27FC236}">
                <a16:creationId xmlns:a16="http://schemas.microsoft.com/office/drawing/2014/main" id="{ACD8B11B-E760-4158-951E-E5074217EB4C}"/>
              </a:ext>
            </a:extLst>
          </p:cNvPr>
          <p:cNvCxnSpPr>
            <a:cxnSpLocks noChangeShapeType="1"/>
          </p:cNvCxnSpPr>
          <p:nvPr/>
        </p:nvCxnSpPr>
        <p:spPr bwMode="auto">
          <a:xfrm>
            <a:off x="2501900" y="4303713"/>
            <a:ext cx="0" cy="781050"/>
          </a:xfrm>
          <a:prstGeom prst="line">
            <a:avLst/>
          </a:prstGeom>
          <a:noFill/>
          <a:ln w="444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文本框 31">
            <a:extLst>
              <a:ext uri="{FF2B5EF4-FFF2-40B4-BE49-F238E27FC236}">
                <a16:creationId xmlns:a16="http://schemas.microsoft.com/office/drawing/2014/main" id="{4B6FA021-EE21-44B1-AF99-CB50BC8464AA}"/>
              </a:ext>
            </a:extLst>
          </p:cNvPr>
          <p:cNvSpPr txBox="1">
            <a:spLocks noChangeArrowheads="1"/>
          </p:cNvSpPr>
          <p:nvPr/>
        </p:nvSpPr>
        <p:spPr bwMode="auto">
          <a:xfrm>
            <a:off x="8077200" y="4511675"/>
            <a:ext cx="16986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dirty="0" err="1">
                <a:ea typeface="宋体" panose="02010600030101010101" pitchFamily="2" charset="-122"/>
                <a:cs typeface="Calibri" panose="020F0502020204030204" pitchFamily="34" charset="0"/>
              </a:rPr>
              <a:t>undistortion</a:t>
            </a:r>
            <a:endParaRPr lang="en-US" altLang="zh-CN" sz="2000" dirty="0">
              <a:ea typeface="宋体" panose="02010600030101010101" pitchFamily="2" charset="-122"/>
              <a:cs typeface="Calibri" panose="020F0502020204030204" pitchFamily="34" charset="0"/>
            </a:endParaRPr>
          </a:p>
        </p:txBody>
      </p:sp>
      <p:cxnSp>
        <p:nvCxnSpPr>
          <p:cNvPr id="39" name="直接连接符 48">
            <a:extLst>
              <a:ext uri="{FF2B5EF4-FFF2-40B4-BE49-F238E27FC236}">
                <a16:creationId xmlns:a16="http://schemas.microsoft.com/office/drawing/2014/main" id="{F0888476-9A7D-4E97-91E5-74B6E109C858}"/>
              </a:ext>
            </a:extLst>
          </p:cNvPr>
          <p:cNvCxnSpPr>
            <a:cxnSpLocks noChangeShapeType="1"/>
          </p:cNvCxnSpPr>
          <p:nvPr/>
        </p:nvCxnSpPr>
        <p:spPr bwMode="auto">
          <a:xfrm>
            <a:off x="7318375" y="4322763"/>
            <a:ext cx="0" cy="781050"/>
          </a:xfrm>
          <a:prstGeom prst="line">
            <a:avLst/>
          </a:prstGeom>
          <a:noFill/>
          <a:ln w="444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49">
            <a:extLst>
              <a:ext uri="{FF2B5EF4-FFF2-40B4-BE49-F238E27FC236}">
                <a16:creationId xmlns:a16="http://schemas.microsoft.com/office/drawing/2014/main" id="{98CF2438-FFB7-4A4C-9DEF-05A426568024}"/>
              </a:ext>
            </a:extLst>
          </p:cNvPr>
          <p:cNvCxnSpPr>
            <a:cxnSpLocks noChangeShapeType="1"/>
          </p:cNvCxnSpPr>
          <p:nvPr/>
        </p:nvCxnSpPr>
        <p:spPr bwMode="auto">
          <a:xfrm>
            <a:off x="10080625" y="4318000"/>
            <a:ext cx="0" cy="781050"/>
          </a:xfrm>
          <a:prstGeom prst="line">
            <a:avLst/>
          </a:prstGeom>
          <a:noFill/>
          <a:ln w="444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8">
            <a:extLst>
              <a:ext uri="{FF2B5EF4-FFF2-40B4-BE49-F238E27FC236}">
                <a16:creationId xmlns:a16="http://schemas.microsoft.com/office/drawing/2014/main" id="{EEB8DA2A-EB5A-4D3A-B274-23EACD1F6907}"/>
              </a:ext>
            </a:extLst>
          </p:cNvPr>
          <p:cNvCxnSpPr>
            <a:cxnSpLocks noChangeShapeType="1"/>
          </p:cNvCxnSpPr>
          <p:nvPr/>
        </p:nvCxnSpPr>
        <p:spPr bwMode="auto">
          <a:xfrm>
            <a:off x="4860925" y="4324350"/>
            <a:ext cx="0" cy="781050"/>
          </a:xfrm>
          <a:prstGeom prst="line">
            <a:avLst/>
          </a:prstGeom>
          <a:noFill/>
          <a:ln w="444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文本框 35">
            <a:extLst>
              <a:ext uri="{FF2B5EF4-FFF2-40B4-BE49-F238E27FC236}">
                <a16:creationId xmlns:a16="http://schemas.microsoft.com/office/drawing/2014/main" id="{CBE125F3-DCE9-4A52-BDA4-F1A757D4949C}"/>
              </a:ext>
            </a:extLst>
          </p:cNvPr>
          <p:cNvSpPr txBox="1">
            <a:spLocks noChangeArrowheads="1"/>
          </p:cNvSpPr>
          <p:nvPr/>
        </p:nvSpPr>
        <p:spPr bwMode="auto">
          <a:xfrm>
            <a:off x="2686050" y="4495800"/>
            <a:ext cx="2143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a:ea typeface="宋体" panose="02010600030101010101" pitchFamily="2" charset="-122"/>
                <a:cs typeface="Calibri" panose="020F0502020204030204" pitchFamily="34" charset="0"/>
              </a:rPr>
              <a:t>A similarity matrix</a:t>
            </a:r>
          </a:p>
        </p:txBody>
      </p:sp>
      <p:sp>
        <p:nvSpPr>
          <p:cNvPr id="43" name="文本框 36">
            <a:extLst>
              <a:ext uri="{FF2B5EF4-FFF2-40B4-BE49-F238E27FC236}">
                <a16:creationId xmlns:a16="http://schemas.microsoft.com/office/drawing/2014/main" id="{B7D39C70-E1F6-434F-BD60-E2BA59FD7EB4}"/>
              </a:ext>
            </a:extLst>
          </p:cNvPr>
          <p:cNvSpPr txBox="1">
            <a:spLocks noChangeArrowheads="1"/>
          </p:cNvSpPr>
          <p:nvPr/>
        </p:nvSpPr>
        <p:spPr bwMode="auto">
          <a:xfrm>
            <a:off x="4876800" y="4497388"/>
            <a:ext cx="2571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a:ea typeface="宋体" panose="02010600030101010101" pitchFamily="2" charset="-122"/>
                <a:cs typeface="Calibri" panose="020F0502020204030204" pitchFamily="34" charset="0"/>
              </a:rPr>
              <a:t>A homography matrix</a:t>
            </a:r>
          </a:p>
        </p:txBody>
      </p:sp>
      <p:graphicFrame>
        <p:nvGraphicFramePr>
          <p:cNvPr id="44" name="Object 12">
            <a:extLst>
              <a:ext uri="{FF2B5EF4-FFF2-40B4-BE49-F238E27FC236}">
                <a16:creationId xmlns:a16="http://schemas.microsoft.com/office/drawing/2014/main" id="{0414207A-006B-48BC-9C9A-2D3F985A4760}"/>
              </a:ext>
            </a:extLst>
          </p:cNvPr>
          <p:cNvGraphicFramePr>
            <a:graphicFrameLocks noChangeAspect="1"/>
          </p:cNvGraphicFramePr>
          <p:nvPr>
            <p:extLst>
              <p:ext uri="{D42A27DB-BD31-4B8C-83A1-F6EECF244321}">
                <p14:modId xmlns:p14="http://schemas.microsoft.com/office/powerpoint/2010/main" val="2712348856"/>
              </p:ext>
            </p:extLst>
          </p:nvPr>
        </p:nvGraphicFramePr>
        <p:xfrm>
          <a:off x="3495675" y="4832350"/>
          <a:ext cx="715963" cy="444500"/>
        </p:xfrm>
        <a:graphic>
          <a:graphicData uri="http://schemas.openxmlformats.org/presentationml/2006/ole">
            <mc:AlternateContent xmlns:mc="http://schemas.openxmlformats.org/markup-compatibility/2006">
              <mc:Choice xmlns:v="urn:schemas-microsoft-com:vml" Requires="v">
                <p:oleObj spid="_x0000_s93366" name="Equation" r:id="rId4" imgW="304668" imgH="190417" progId="Equation.DSMT4">
                  <p:embed/>
                </p:oleObj>
              </mc:Choice>
              <mc:Fallback>
                <p:oleObj name="Equation" r:id="rId4" imgW="304668" imgH="190417" progId="Equation.DSMT4">
                  <p:embed/>
                  <p:pic>
                    <p:nvPicPr>
                      <p:cNvPr id="24"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5675" y="4832350"/>
                        <a:ext cx="7159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 name="Object 12">
            <a:extLst>
              <a:ext uri="{FF2B5EF4-FFF2-40B4-BE49-F238E27FC236}">
                <a16:creationId xmlns:a16="http://schemas.microsoft.com/office/drawing/2014/main" id="{C3F23956-A028-439C-879A-D0E2F09D7494}"/>
              </a:ext>
            </a:extLst>
          </p:cNvPr>
          <p:cNvGraphicFramePr>
            <a:graphicFrameLocks noChangeAspect="1"/>
          </p:cNvGraphicFramePr>
          <p:nvPr>
            <p:extLst>
              <p:ext uri="{D42A27DB-BD31-4B8C-83A1-F6EECF244321}">
                <p14:modId xmlns:p14="http://schemas.microsoft.com/office/powerpoint/2010/main" val="2501402142"/>
              </p:ext>
            </p:extLst>
          </p:nvPr>
        </p:nvGraphicFramePr>
        <p:xfrm>
          <a:off x="5834063" y="4832350"/>
          <a:ext cx="684212" cy="444500"/>
        </p:xfrm>
        <a:graphic>
          <a:graphicData uri="http://schemas.openxmlformats.org/presentationml/2006/ole">
            <mc:AlternateContent xmlns:mc="http://schemas.openxmlformats.org/markup-compatibility/2006">
              <mc:Choice xmlns:v="urn:schemas-microsoft-com:vml" Requires="v">
                <p:oleObj spid="_x0000_s93367" name="Equation" r:id="rId6" imgW="291960" imgH="190440" progId="Equation.DSMT4">
                  <p:embed/>
                </p:oleObj>
              </mc:Choice>
              <mc:Fallback>
                <p:oleObj name="Equation" r:id="rId6" imgW="291960" imgH="190440" progId="Equation.DSMT4">
                  <p:embed/>
                  <p:pic>
                    <p:nvPicPr>
                      <p:cNvPr id="25" name="Object 12"/>
                      <p:cNvPicPr>
                        <a:picLocks noChangeAspect="1" noChangeArrowheads="1"/>
                      </p:cNvPicPr>
                      <p:nvPr/>
                    </p:nvPicPr>
                    <p:blipFill>
                      <a:blip r:embed="rId7"/>
                      <a:srcRect/>
                      <a:stretch>
                        <a:fillRect/>
                      </a:stretch>
                    </p:blipFill>
                    <p:spPr bwMode="auto">
                      <a:xfrm>
                        <a:off x="5834063" y="4832350"/>
                        <a:ext cx="6842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12">
            <a:extLst>
              <a:ext uri="{FF2B5EF4-FFF2-40B4-BE49-F238E27FC236}">
                <a16:creationId xmlns:a16="http://schemas.microsoft.com/office/drawing/2014/main" id="{B971844C-116D-4189-A912-9A15EA009DBA}"/>
              </a:ext>
            </a:extLst>
          </p:cNvPr>
          <p:cNvGraphicFramePr>
            <a:graphicFrameLocks noChangeAspect="1"/>
          </p:cNvGraphicFramePr>
          <p:nvPr>
            <p:extLst>
              <p:ext uri="{D42A27DB-BD31-4B8C-83A1-F6EECF244321}">
                <p14:modId xmlns:p14="http://schemas.microsoft.com/office/powerpoint/2010/main" val="3788557479"/>
              </p:ext>
            </p:extLst>
          </p:nvPr>
        </p:nvGraphicFramePr>
        <p:xfrm>
          <a:off x="8031163" y="4827588"/>
          <a:ext cx="1576387" cy="565150"/>
        </p:xfrm>
        <a:graphic>
          <a:graphicData uri="http://schemas.openxmlformats.org/presentationml/2006/ole">
            <mc:AlternateContent xmlns:mc="http://schemas.openxmlformats.org/markup-compatibility/2006">
              <mc:Choice xmlns:v="urn:schemas-microsoft-com:vml" Requires="v">
                <p:oleObj spid="_x0000_s93368" name="Equation" r:id="rId8" imgW="672840" imgH="241200" progId="Equation.DSMT4">
                  <p:embed/>
                </p:oleObj>
              </mc:Choice>
              <mc:Fallback>
                <p:oleObj name="Equation" r:id="rId8" imgW="672840" imgH="241200" progId="Equation.DSMT4">
                  <p:embed/>
                  <p:pic>
                    <p:nvPicPr>
                      <p:cNvPr id="26" name="Object 12"/>
                      <p:cNvPicPr>
                        <a:picLocks noChangeAspect="1" noChangeArrowheads="1"/>
                      </p:cNvPicPr>
                      <p:nvPr/>
                    </p:nvPicPr>
                    <p:blipFill>
                      <a:blip r:embed="rId9"/>
                      <a:srcRect/>
                      <a:stretch>
                        <a:fillRect/>
                      </a:stretch>
                    </p:blipFill>
                    <p:spPr bwMode="auto">
                      <a:xfrm>
                        <a:off x="8031163" y="4827588"/>
                        <a:ext cx="157638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Object 12">
            <a:extLst>
              <a:ext uri="{FF2B5EF4-FFF2-40B4-BE49-F238E27FC236}">
                <a16:creationId xmlns:a16="http://schemas.microsoft.com/office/drawing/2014/main" id="{343BBBB6-5A45-4CA2-9972-F3B074275D6B}"/>
              </a:ext>
            </a:extLst>
          </p:cNvPr>
          <p:cNvGraphicFramePr>
            <a:graphicFrameLocks noChangeAspect="1"/>
          </p:cNvGraphicFramePr>
          <p:nvPr>
            <p:extLst>
              <p:ext uri="{D42A27DB-BD31-4B8C-83A1-F6EECF244321}">
                <p14:modId xmlns:p14="http://schemas.microsoft.com/office/powerpoint/2010/main" val="1104684995"/>
              </p:ext>
            </p:extLst>
          </p:nvPr>
        </p:nvGraphicFramePr>
        <p:xfrm>
          <a:off x="2308225" y="5914673"/>
          <a:ext cx="395707" cy="444732"/>
        </p:xfrm>
        <a:graphic>
          <a:graphicData uri="http://schemas.openxmlformats.org/presentationml/2006/ole">
            <mc:AlternateContent xmlns:mc="http://schemas.openxmlformats.org/markup-compatibility/2006">
              <mc:Choice xmlns:v="urn:schemas-microsoft-com:vml" Requires="v">
                <p:oleObj spid="_x0000_s93369" name="Equation" r:id="rId10" imgW="164957" imgH="190335" progId="Equation.DSMT4">
                  <p:embed/>
                </p:oleObj>
              </mc:Choice>
              <mc:Fallback>
                <p:oleObj name="Equation" r:id="rId10" imgW="164957" imgH="190335" progId="Equation.DSMT4">
                  <p:embed/>
                  <p:pic>
                    <p:nvPicPr>
                      <p:cNvPr id="28"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8225" y="5914673"/>
                        <a:ext cx="395707" cy="44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12">
            <a:extLst>
              <a:ext uri="{FF2B5EF4-FFF2-40B4-BE49-F238E27FC236}">
                <a16:creationId xmlns:a16="http://schemas.microsoft.com/office/drawing/2014/main" id="{F6BE9685-F871-4773-B10C-CFAD754D5BF1}"/>
              </a:ext>
            </a:extLst>
          </p:cNvPr>
          <p:cNvGraphicFramePr>
            <a:graphicFrameLocks noChangeAspect="1"/>
          </p:cNvGraphicFramePr>
          <p:nvPr>
            <p:extLst>
              <p:ext uri="{D42A27DB-BD31-4B8C-83A1-F6EECF244321}">
                <p14:modId xmlns:p14="http://schemas.microsoft.com/office/powerpoint/2010/main" val="2352026274"/>
              </p:ext>
            </p:extLst>
          </p:nvPr>
        </p:nvGraphicFramePr>
        <p:xfrm>
          <a:off x="9901756" y="5914793"/>
          <a:ext cx="426519" cy="444732"/>
        </p:xfrm>
        <a:graphic>
          <a:graphicData uri="http://schemas.openxmlformats.org/presentationml/2006/ole">
            <mc:AlternateContent xmlns:mc="http://schemas.openxmlformats.org/markup-compatibility/2006">
              <mc:Choice xmlns:v="urn:schemas-microsoft-com:vml" Requires="v">
                <p:oleObj spid="_x0000_s93370" name="Equation" r:id="rId12" imgW="177646" imgH="190335" progId="Equation.DSMT4">
                  <p:embed/>
                </p:oleObj>
              </mc:Choice>
              <mc:Fallback>
                <p:oleObj name="Equation" r:id="rId12" imgW="177646" imgH="190335" progId="Equation.DSMT4">
                  <p:embed/>
                  <p:pic>
                    <p:nvPicPr>
                      <p:cNvPr id="29"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01756" y="5914793"/>
                        <a:ext cx="426519" cy="44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9" name="直接箭头连接符 2">
            <a:extLst>
              <a:ext uri="{FF2B5EF4-FFF2-40B4-BE49-F238E27FC236}">
                <a16:creationId xmlns:a16="http://schemas.microsoft.com/office/drawing/2014/main" id="{6D587828-5906-459A-9E96-CDDBACA9FF62}"/>
              </a:ext>
            </a:extLst>
          </p:cNvPr>
          <p:cNvCxnSpPr>
            <a:cxnSpLocks noChangeShapeType="1"/>
          </p:cNvCxnSpPr>
          <p:nvPr/>
        </p:nvCxnSpPr>
        <p:spPr bwMode="auto">
          <a:xfrm>
            <a:off x="2703932" y="6137039"/>
            <a:ext cx="7236000" cy="0"/>
          </a:xfrm>
          <a:prstGeom prst="straightConnector1">
            <a:avLst/>
          </a:prstGeom>
          <a:noFill/>
          <a:ln w="222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文本框 31">
            <a:extLst>
              <a:ext uri="{FF2B5EF4-FFF2-40B4-BE49-F238E27FC236}">
                <a16:creationId xmlns:a16="http://schemas.microsoft.com/office/drawing/2014/main" id="{1A3921E3-0B40-4B87-9295-C14F53A7261F}"/>
              </a:ext>
            </a:extLst>
          </p:cNvPr>
          <p:cNvSpPr txBox="1">
            <a:spLocks noChangeArrowheads="1"/>
          </p:cNvSpPr>
          <p:nvPr/>
        </p:nvSpPr>
        <p:spPr bwMode="auto">
          <a:xfrm>
            <a:off x="4754632" y="5724525"/>
            <a:ext cx="2309369" cy="40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a:spcBef>
                <a:spcPct val="0"/>
              </a:spcBef>
            </a:pPr>
            <a:r>
              <a:rPr lang="en-US" altLang="zh-CN" sz="2000">
                <a:ea typeface="宋体" panose="02010600030101010101" pitchFamily="2" charset="-122"/>
                <a:cs typeface="Calibri" panose="020F0502020204030204" pitchFamily="34" charset="0"/>
              </a:rPr>
              <a:t>a look-up table</a:t>
            </a:r>
          </a:p>
        </p:txBody>
      </p:sp>
      <p:graphicFrame>
        <p:nvGraphicFramePr>
          <p:cNvPr id="51" name="Object 12">
            <a:extLst>
              <a:ext uri="{FF2B5EF4-FFF2-40B4-BE49-F238E27FC236}">
                <a16:creationId xmlns:a16="http://schemas.microsoft.com/office/drawing/2014/main" id="{FC0ECC97-9C92-4B0A-9AC7-BD5425825E89}"/>
              </a:ext>
            </a:extLst>
          </p:cNvPr>
          <p:cNvGraphicFramePr>
            <a:graphicFrameLocks noChangeAspect="1"/>
          </p:cNvGraphicFramePr>
          <p:nvPr>
            <p:extLst>
              <p:ext uri="{D42A27DB-BD31-4B8C-83A1-F6EECF244321}">
                <p14:modId xmlns:p14="http://schemas.microsoft.com/office/powerpoint/2010/main" val="2641928987"/>
              </p:ext>
            </p:extLst>
          </p:nvPr>
        </p:nvGraphicFramePr>
        <p:xfrm>
          <a:off x="6468620" y="5757395"/>
          <a:ext cx="604460" cy="383706"/>
        </p:xfrm>
        <a:graphic>
          <a:graphicData uri="http://schemas.openxmlformats.org/presentationml/2006/ole">
            <mc:AlternateContent xmlns:mc="http://schemas.openxmlformats.org/markup-compatibility/2006">
              <mc:Choice xmlns:v="urn:schemas-microsoft-com:vml" Requires="v">
                <p:oleObj spid="_x0000_s93371" name="Equation" r:id="rId14" imgW="291973" imgH="190417" progId="Equation.DSMT4">
                  <p:embed/>
                </p:oleObj>
              </mc:Choice>
              <mc:Fallback>
                <p:oleObj name="Equation" r:id="rId14" imgW="291973" imgH="190417" progId="Equation.DSMT4">
                  <p:embed/>
                  <p:pic>
                    <p:nvPicPr>
                      <p:cNvPr id="32"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68620" y="5757395"/>
                        <a:ext cx="604460" cy="383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Object 12">
            <a:extLst>
              <a:ext uri="{FF2B5EF4-FFF2-40B4-BE49-F238E27FC236}">
                <a16:creationId xmlns:a16="http://schemas.microsoft.com/office/drawing/2014/main" id="{9D48D824-748A-43B1-8BDA-7B123723AA8E}"/>
              </a:ext>
            </a:extLst>
          </p:cNvPr>
          <p:cNvGraphicFramePr>
            <a:graphicFrameLocks noChangeAspect="1"/>
          </p:cNvGraphicFramePr>
          <p:nvPr>
            <p:extLst>
              <p:ext uri="{D42A27DB-BD31-4B8C-83A1-F6EECF244321}">
                <p14:modId xmlns:p14="http://schemas.microsoft.com/office/powerpoint/2010/main" val="2340774940"/>
              </p:ext>
            </p:extLst>
          </p:nvPr>
        </p:nvGraphicFramePr>
        <p:xfrm>
          <a:off x="7169150" y="5164138"/>
          <a:ext cx="357188" cy="446087"/>
        </p:xfrm>
        <a:graphic>
          <a:graphicData uri="http://schemas.openxmlformats.org/presentationml/2006/ole">
            <mc:AlternateContent xmlns:mc="http://schemas.openxmlformats.org/markup-compatibility/2006">
              <mc:Choice xmlns:v="urn:schemas-microsoft-com:vml" Requires="v">
                <p:oleObj spid="_x0000_s93372" name="Equation" r:id="rId16" imgW="152280" imgH="190440" progId="Equation.DSMT4">
                  <p:embed/>
                </p:oleObj>
              </mc:Choice>
              <mc:Fallback>
                <p:oleObj name="Equation" r:id="rId16" imgW="152280" imgH="190440" progId="Equation.DSMT4">
                  <p:embed/>
                  <p:pic>
                    <p:nvPicPr>
                      <p:cNvPr id="46" name="Object 12">
                        <a:extLst>
                          <a:ext uri="{FF2B5EF4-FFF2-40B4-BE49-F238E27FC236}">
                            <a16:creationId xmlns:a16="http://schemas.microsoft.com/office/drawing/2014/main" id="{B971844C-116D-4189-A912-9A15EA009DBA}"/>
                          </a:ext>
                        </a:extLst>
                      </p:cNvPr>
                      <p:cNvPicPr>
                        <a:picLocks noChangeAspect="1" noChangeArrowheads="1"/>
                      </p:cNvPicPr>
                      <p:nvPr/>
                    </p:nvPicPr>
                    <p:blipFill>
                      <a:blip r:embed="rId17"/>
                      <a:srcRect/>
                      <a:stretch>
                        <a:fillRect/>
                      </a:stretch>
                    </p:blipFill>
                    <p:spPr bwMode="auto">
                      <a:xfrm>
                        <a:off x="7169150" y="5164138"/>
                        <a:ext cx="35718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 name="Object 12">
            <a:extLst>
              <a:ext uri="{FF2B5EF4-FFF2-40B4-BE49-F238E27FC236}">
                <a16:creationId xmlns:a16="http://schemas.microsoft.com/office/drawing/2014/main" id="{90413C71-8B94-41B3-8338-8148D959B816}"/>
              </a:ext>
            </a:extLst>
          </p:cNvPr>
          <p:cNvGraphicFramePr>
            <a:graphicFrameLocks noChangeAspect="1"/>
          </p:cNvGraphicFramePr>
          <p:nvPr>
            <p:extLst>
              <p:ext uri="{D42A27DB-BD31-4B8C-83A1-F6EECF244321}">
                <p14:modId xmlns:p14="http://schemas.microsoft.com/office/powerpoint/2010/main" val="2196659725"/>
              </p:ext>
            </p:extLst>
          </p:nvPr>
        </p:nvGraphicFramePr>
        <p:xfrm>
          <a:off x="4673600" y="5159375"/>
          <a:ext cx="446088" cy="446088"/>
        </p:xfrm>
        <a:graphic>
          <a:graphicData uri="http://schemas.openxmlformats.org/presentationml/2006/ole">
            <mc:AlternateContent xmlns:mc="http://schemas.openxmlformats.org/markup-compatibility/2006">
              <mc:Choice xmlns:v="urn:schemas-microsoft-com:vml" Requires="v">
                <p:oleObj spid="_x0000_s93373" name="Equation" r:id="rId18" imgW="190440" imgH="190440" progId="Equation.DSMT4">
                  <p:embed/>
                </p:oleObj>
              </mc:Choice>
              <mc:Fallback>
                <p:oleObj name="Equation" r:id="rId18" imgW="190440" imgH="190440" progId="Equation.DSMT4">
                  <p:embed/>
                  <p:pic>
                    <p:nvPicPr>
                      <p:cNvPr id="52" name="Object 12">
                        <a:extLst>
                          <a:ext uri="{FF2B5EF4-FFF2-40B4-BE49-F238E27FC236}">
                            <a16:creationId xmlns:a16="http://schemas.microsoft.com/office/drawing/2014/main" id="{9D48D824-748A-43B1-8BDA-7B123723AA8E}"/>
                          </a:ext>
                        </a:extLst>
                      </p:cNvPr>
                      <p:cNvPicPr>
                        <a:picLocks noChangeAspect="1" noChangeArrowheads="1"/>
                      </p:cNvPicPr>
                      <p:nvPr/>
                    </p:nvPicPr>
                    <p:blipFill>
                      <a:blip r:embed="rId19"/>
                      <a:srcRect/>
                      <a:stretch>
                        <a:fillRect/>
                      </a:stretch>
                    </p:blipFill>
                    <p:spPr bwMode="auto">
                      <a:xfrm>
                        <a:off x="4673600" y="5159375"/>
                        <a:ext cx="44608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61296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30275" y="76200"/>
            <a:ext cx="8153400" cy="838200"/>
          </a:xfrm>
        </p:spPr>
        <p:txBody>
          <a:bodyPr/>
          <a:lstStyle/>
          <a:p>
            <a:r>
              <a:rPr lang="en-US" altLang="zh-CN" sz="3000" dirty="0">
                <a:ea typeface="楷体" panose="02010609060101010101" pitchFamily="49" charset="-122"/>
                <a:cs typeface="Calibri" panose="020F0502020204030204" pitchFamily="34" charset="0"/>
              </a:rPr>
              <a:t>Outline</a:t>
            </a:r>
            <a:endParaRPr lang="zh-CN" altLang="en-US" sz="3000" dirty="0">
              <a:ea typeface="楷体" panose="02010609060101010101" pitchFamily="49" charset="-122"/>
              <a:cs typeface="Calibri" panose="020F0502020204030204" pitchFamily="34" charset="0"/>
            </a:endParaRPr>
          </a:p>
        </p:txBody>
      </p:sp>
      <p:sp>
        <p:nvSpPr>
          <p:cNvPr id="4" name="Rectangle 3"/>
          <p:cNvSpPr txBox="1">
            <a:spLocks noChangeArrowheads="1"/>
          </p:cNvSpPr>
          <p:nvPr/>
        </p:nvSpPr>
        <p:spPr bwMode="auto">
          <a:xfrm>
            <a:off x="336842" y="1035698"/>
            <a:ext cx="11018513"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solidFill>
                  <a:schemeClr val="bg1">
                    <a:lumMod val="50000"/>
                  </a:schemeClr>
                </a:solidFill>
                <a:ea typeface="ＭＳ Ｐゴシック" panose="020B0600070205080204" pitchFamily="34" charset="-128"/>
              </a:rPr>
              <a:t>What is Camera Calibration?</a:t>
            </a:r>
          </a:p>
          <a:p>
            <a:pPr lvl="1"/>
            <a:r>
              <a:rPr lang="en-US" altLang="zh-CN" sz="2800" dirty="0">
                <a:ea typeface="ＭＳ Ｐゴシック" panose="020B0600070205080204" pitchFamily="34" charset="-128"/>
              </a:rPr>
              <a:t>Modeling for Imaging Pipeline</a:t>
            </a:r>
          </a:p>
          <a:p>
            <a:pPr lvl="1"/>
            <a:r>
              <a:rPr lang="en-US" altLang="zh-CN" sz="2800" dirty="0">
                <a:ea typeface="ＭＳ Ｐゴシック" panose="020B0600070205080204" pitchFamily="34" charset="-128"/>
              </a:rPr>
              <a:t>General Framework for the Camera Calibration Algorithm</a:t>
            </a:r>
          </a:p>
          <a:p>
            <a:pPr lvl="1"/>
            <a:r>
              <a:rPr lang="en-US" altLang="zh-CN" sz="2800" dirty="0">
                <a:ea typeface="ＭＳ Ｐゴシック" panose="020B0600070205080204" pitchFamily="34" charset="-128"/>
              </a:rPr>
              <a:t>Initial Rough Estimation of Calibration Parameters</a:t>
            </a:r>
          </a:p>
          <a:p>
            <a:pPr lvl="1"/>
            <a:r>
              <a:rPr lang="en-US" altLang="zh-CN" sz="2800" dirty="0">
                <a:ea typeface="ＭＳ Ｐゴシック" panose="020B0600070205080204" pitchFamily="34" charset="-128"/>
              </a:rPr>
              <a:t>Nonlinear Least-squares</a:t>
            </a:r>
          </a:p>
          <a:p>
            <a:pPr lvl="1"/>
            <a:r>
              <a:rPr lang="en-US" altLang="zh-CN" sz="2800" dirty="0">
                <a:ea typeface="ＭＳ Ｐゴシック" panose="020B0600070205080204" pitchFamily="34" charset="-128"/>
              </a:rPr>
              <a:t>Bird’s-eye-view Generation</a:t>
            </a:r>
          </a:p>
        </p:txBody>
      </p:sp>
    </p:spTree>
    <p:extLst>
      <p:ext uri="{BB962C8B-B14F-4D97-AF65-F5344CB8AC3E}">
        <p14:creationId xmlns:p14="http://schemas.microsoft.com/office/powerpoint/2010/main" val="2199070011"/>
      </p:ext>
    </p:extLst>
  </p:cSld>
  <p:clrMapOvr>
    <a:masterClrMapping/>
  </p:clrMapOvr>
  <p:transition advTm="12526"/>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
          <p:cNvSpPr txBox="1">
            <a:spLocks noChangeArrowheads="1"/>
          </p:cNvSpPr>
          <p:nvPr/>
        </p:nvSpPr>
        <p:spPr bwMode="auto">
          <a:xfrm>
            <a:off x="2098676" y="1585913"/>
            <a:ext cx="8750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lgn="just">
              <a:defRPr/>
            </a:pPr>
            <a:r>
              <a:rPr lang="en-US" altLang="zh-CN" b="0" dirty="0">
                <a:latin typeface="Calibri" panose="020F0502020204030204" pitchFamily="34" charset="0"/>
                <a:cs typeface="+mn-cs"/>
              </a:rPr>
              <a:t>Suppose that the transformation matrix from bird’s-eye-view to WCS is           , the transformation matrix from WCS to the undistorted image is           , and the camera </a:t>
            </a:r>
            <a:r>
              <a:rPr lang="en-US" altLang="zh-CN" b="0" dirty="0" err="1">
                <a:latin typeface="Calibri" panose="020F0502020204030204" pitchFamily="34" charset="0"/>
                <a:cs typeface="+mn-cs"/>
              </a:rPr>
              <a:t>intrinsics</a:t>
            </a:r>
            <a:r>
              <a:rPr lang="en-US" altLang="zh-CN" b="0" dirty="0">
                <a:latin typeface="Calibri" panose="020F0502020204030204" pitchFamily="34" charset="0"/>
                <a:cs typeface="+mn-cs"/>
              </a:rPr>
              <a:t> are known</a:t>
            </a:r>
          </a:p>
        </p:txBody>
      </p:sp>
      <p:graphicFrame>
        <p:nvGraphicFramePr>
          <p:cNvPr id="68611" name="Object 12"/>
          <p:cNvGraphicFramePr>
            <a:graphicFrameLocks noChangeAspect="1"/>
          </p:cNvGraphicFramePr>
          <p:nvPr>
            <p:extLst>
              <p:ext uri="{D42A27DB-BD31-4B8C-83A1-F6EECF244321}">
                <p14:modId xmlns:p14="http://schemas.microsoft.com/office/powerpoint/2010/main" val="1180487855"/>
              </p:ext>
            </p:extLst>
          </p:nvPr>
        </p:nvGraphicFramePr>
        <p:xfrm>
          <a:off x="2551113" y="1981200"/>
          <a:ext cx="715962" cy="444500"/>
        </p:xfrm>
        <a:graphic>
          <a:graphicData uri="http://schemas.openxmlformats.org/presentationml/2006/ole">
            <mc:AlternateContent xmlns:mc="http://schemas.openxmlformats.org/markup-compatibility/2006">
              <mc:Choice xmlns:v="urn:schemas-microsoft-com:vml" Requires="v">
                <p:oleObj spid="_x0000_s81484" name="Equation" r:id="rId4" imgW="304668" imgH="190417" progId="Equation.DSMT4">
                  <p:embed/>
                </p:oleObj>
              </mc:Choice>
              <mc:Fallback>
                <p:oleObj name="Equation" r:id="rId4" imgW="304668"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113" y="1981200"/>
                        <a:ext cx="7159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2" name="Object 12"/>
          <p:cNvGraphicFramePr>
            <a:graphicFrameLocks noChangeAspect="1"/>
          </p:cNvGraphicFramePr>
          <p:nvPr>
            <p:extLst>
              <p:ext uri="{D42A27DB-BD31-4B8C-83A1-F6EECF244321}">
                <p14:modId xmlns:p14="http://schemas.microsoft.com/office/powerpoint/2010/main" val="2598339468"/>
              </p:ext>
            </p:extLst>
          </p:nvPr>
        </p:nvGraphicFramePr>
        <p:xfrm>
          <a:off x="3251201" y="2351088"/>
          <a:ext cx="684213" cy="444500"/>
        </p:xfrm>
        <a:graphic>
          <a:graphicData uri="http://schemas.openxmlformats.org/presentationml/2006/ole">
            <mc:AlternateContent xmlns:mc="http://schemas.openxmlformats.org/markup-compatibility/2006">
              <mc:Choice xmlns:v="urn:schemas-microsoft-com:vml" Requires="v">
                <p:oleObj spid="_x0000_s81485" name="Equation" r:id="rId6" imgW="291973" imgH="190417" progId="Equation.DSMT4">
                  <p:embed/>
                </p:oleObj>
              </mc:Choice>
              <mc:Fallback>
                <p:oleObj name="Equation" r:id="rId6" imgW="291973" imgH="19041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1201" y="2351088"/>
                        <a:ext cx="6842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Text Box 4"/>
          <p:cNvSpPr txBox="1">
            <a:spLocks noChangeArrowheads="1"/>
          </p:cNvSpPr>
          <p:nvPr/>
        </p:nvSpPr>
        <p:spPr bwMode="auto">
          <a:xfrm>
            <a:off x="2092326" y="2908301"/>
            <a:ext cx="80422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Then, given a position                    on bird’s-eye-view, we can get its corresponding position in the original fisheye image as  </a:t>
            </a:r>
          </a:p>
        </p:txBody>
      </p:sp>
      <p:graphicFrame>
        <p:nvGraphicFramePr>
          <p:cNvPr id="68614" name="Object 12"/>
          <p:cNvGraphicFramePr>
            <a:graphicFrameLocks noChangeAspect="1"/>
          </p:cNvGraphicFramePr>
          <p:nvPr/>
        </p:nvGraphicFramePr>
        <p:xfrm>
          <a:off x="4948239" y="2847976"/>
          <a:ext cx="1368425" cy="561975"/>
        </p:xfrm>
        <a:graphic>
          <a:graphicData uri="http://schemas.openxmlformats.org/presentationml/2006/ole">
            <mc:AlternateContent xmlns:mc="http://schemas.openxmlformats.org/markup-compatibility/2006">
              <mc:Choice xmlns:v="urn:schemas-microsoft-com:vml" Requires="v">
                <p:oleObj spid="_x0000_s81486" name="Equation" r:id="rId8" imgW="583947" imgH="241195" progId="Equation.DSMT4">
                  <p:embed/>
                </p:oleObj>
              </mc:Choice>
              <mc:Fallback>
                <p:oleObj name="Equation" r:id="rId8" imgW="583947" imgH="241195"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8239" y="2847976"/>
                        <a:ext cx="13684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5" name="Object 12"/>
          <p:cNvGraphicFramePr>
            <a:graphicFrameLocks noChangeAspect="1"/>
          </p:cNvGraphicFramePr>
          <p:nvPr>
            <p:extLst>
              <p:ext uri="{D42A27DB-BD31-4B8C-83A1-F6EECF244321}">
                <p14:modId xmlns:p14="http://schemas.microsoft.com/office/powerpoint/2010/main" val="1742552882"/>
              </p:ext>
            </p:extLst>
          </p:nvPr>
        </p:nvGraphicFramePr>
        <p:xfrm>
          <a:off x="3900488" y="3635375"/>
          <a:ext cx="3835400" cy="1450975"/>
        </p:xfrm>
        <a:graphic>
          <a:graphicData uri="http://schemas.openxmlformats.org/presentationml/2006/ole">
            <mc:AlternateContent xmlns:mc="http://schemas.openxmlformats.org/markup-compatibility/2006">
              <mc:Choice xmlns:v="urn:schemas-microsoft-com:vml" Requires="v">
                <p:oleObj spid="_x0000_s81487" name="Equation" r:id="rId10" imgW="1638000" imgH="622080" progId="Equation.DSMT4">
                  <p:embed/>
                </p:oleObj>
              </mc:Choice>
              <mc:Fallback>
                <p:oleObj name="Equation" r:id="rId10" imgW="1638000" imgH="622080" progId="Equation.DSMT4">
                  <p:embed/>
                  <p:pic>
                    <p:nvPicPr>
                      <p:cNvPr id="0" name=""/>
                      <p:cNvPicPr>
                        <a:picLocks noChangeAspect="1" noChangeArrowheads="1"/>
                      </p:cNvPicPr>
                      <p:nvPr/>
                    </p:nvPicPr>
                    <p:blipFill>
                      <a:blip r:embed="rId11"/>
                      <a:srcRect/>
                      <a:stretch>
                        <a:fillRect/>
                      </a:stretch>
                    </p:blipFill>
                    <p:spPr bwMode="auto">
                      <a:xfrm>
                        <a:off x="3900488" y="3635375"/>
                        <a:ext cx="38354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6" name="Rectangle 3"/>
          <p:cNvSpPr txBox="1">
            <a:spLocks noChangeArrowheads="1"/>
          </p:cNvSpPr>
          <p:nvPr/>
        </p:nvSpPr>
        <p:spPr bwMode="auto">
          <a:xfrm>
            <a:off x="1646238" y="914401"/>
            <a:ext cx="875030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a:ea typeface="ＭＳ Ｐゴシック" panose="020B0600070205080204" pitchFamily="34" charset="-128"/>
                <a:cs typeface="Calibri" panose="020F0502020204030204" pitchFamily="34" charset="0"/>
              </a:rPr>
              <a:t>Basic idea for bird’s-eye-view generation</a:t>
            </a:r>
            <a:endParaRPr lang="en-US" altLang="zh-CN">
              <a:solidFill>
                <a:srgbClr val="404040"/>
              </a:solidFill>
              <a:ea typeface="宋体" panose="02010600030101010101" pitchFamily="2" charset="-122"/>
              <a:cs typeface="Calibri" panose="020F0502020204030204" pitchFamily="34" charset="0"/>
            </a:endParaRPr>
          </a:p>
        </p:txBody>
      </p:sp>
      <p:sp>
        <p:nvSpPr>
          <p:cNvPr id="36" name="Text Box 4"/>
          <p:cNvSpPr txBox="1">
            <a:spLocks noChangeArrowheads="1"/>
          </p:cNvSpPr>
          <p:nvPr/>
        </p:nvSpPr>
        <p:spPr bwMode="auto">
          <a:xfrm>
            <a:off x="2095501" y="5073650"/>
            <a:ext cx="80422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lgn="just">
              <a:defRPr/>
            </a:pPr>
            <a:r>
              <a:rPr lang="en-US" altLang="zh-CN" b="0" dirty="0">
                <a:latin typeface="Calibri" panose="020F0502020204030204" pitchFamily="34" charset="0"/>
                <a:cs typeface="+mn-cs"/>
              </a:rPr>
              <a:t>Then, the intensity of the pixel                    can be determined using some interpolation technique based on the neighborhood around        on the fisheye image</a:t>
            </a:r>
          </a:p>
        </p:txBody>
      </p:sp>
      <p:graphicFrame>
        <p:nvGraphicFramePr>
          <p:cNvPr id="68618" name="Object 12"/>
          <p:cNvGraphicFramePr>
            <a:graphicFrameLocks noChangeAspect="1"/>
          </p:cNvGraphicFramePr>
          <p:nvPr/>
        </p:nvGraphicFramePr>
        <p:xfrm>
          <a:off x="6242051" y="5022851"/>
          <a:ext cx="1368425" cy="561975"/>
        </p:xfrm>
        <a:graphic>
          <a:graphicData uri="http://schemas.openxmlformats.org/presentationml/2006/ole">
            <mc:AlternateContent xmlns:mc="http://schemas.openxmlformats.org/markup-compatibility/2006">
              <mc:Choice xmlns:v="urn:schemas-microsoft-com:vml" Requires="v">
                <p:oleObj spid="_x0000_s81488" name="Equation" r:id="rId12" imgW="583947" imgH="241195" progId="Equation.DSMT4">
                  <p:embed/>
                </p:oleObj>
              </mc:Choice>
              <mc:Fallback>
                <p:oleObj name="Equation" r:id="rId12" imgW="583947" imgH="241195"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2051" y="5022851"/>
                        <a:ext cx="13684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8619" name="Object 12"/>
          <p:cNvGraphicFramePr>
            <a:graphicFrameLocks noChangeAspect="1"/>
          </p:cNvGraphicFramePr>
          <p:nvPr>
            <p:extLst>
              <p:ext uri="{D42A27DB-BD31-4B8C-83A1-F6EECF244321}">
                <p14:modId xmlns:p14="http://schemas.microsoft.com/office/powerpoint/2010/main" val="3724439370"/>
              </p:ext>
            </p:extLst>
          </p:nvPr>
        </p:nvGraphicFramePr>
        <p:xfrm>
          <a:off x="4976813" y="5840413"/>
          <a:ext cx="415925" cy="442912"/>
        </p:xfrm>
        <a:graphic>
          <a:graphicData uri="http://schemas.openxmlformats.org/presentationml/2006/ole">
            <mc:AlternateContent xmlns:mc="http://schemas.openxmlformats.org/markup-compatibility/2006">
              <mc:Choice xmlns:v="urn:schemas-microsoft-com:vml" Requires="v">
                <p:oleObj spid="_x0000_s81489" name="Equation" r:id="rId14" imgW="177480" imgH="190440" progId="Equation.DSMT4">
                  <p:embed/>
                </p:oleObj>
              </mc:Choice>
              <mc:Fallback>
                <p:oleObj name="Equation" r:id="rId14" imgW="177480" imgH="190440" progId="Equation.DSMT4">
                  <p:embed/>
                  <p:pic>
                    <p:nvPicPr>
                      <p:cNvPr id="0" name=""/>
                      <p:cNvPicPr>
                        <a:picLocks noChangeAspect="1" noChangeArrowheads="1"/>
                      </p:cNvPicPr>
                      <p:nvPr/>
                    </p:nvPicPr>
                    <p:blipFill>
                      <a:blip r:embed="rId15"/>
                      <a:srcRect/>
                      <a:stretch>
                        <a:fillRect/>
                      </a:stretch>
                    </p:blipFill>
                    <p:spPr bwMode="auto">
                      <a:xfrm>
                        <a:off x="4976813" y="5840413"/>
                        <a:ext cx="4159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20"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Bird’s-eye-view Generation</a:t>
            </a:r>
          </a:p>
        </p:txBody>
      </p:sp>
    </p:spTree>
    <p:extLst>
      <p:ext uri="{BB962C8B-B14F-4D97-AF65-F5344CB8AC3E}">
        <p14:creationId xmlns:p14="http://schemas.microsoft.com/office/powerpoint/2010/main" val="2346654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3"/>
          <p:cNvSpPr txBox="1">
            <a:spLocks noChangeArrowheads="1"/>
          </p:cNvSpPr>
          <p:nvPr/>
        </p:nvSpPr>
        <p:spPr bwMode="auto">
          <a:xfrm>
            <a:off x="1646238" y="914401"/>
            <a:ext cx="875030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a:ea typeface="ＭＳ Ｐゴシック" panose="020B0600070205080204" pitchFamily="34" charset="-128"/>
                <a:cs typeface="Calibri" panose="020F0502020204030204" pitchFamily="34" charset="0"/>
              </a:rPr>
              <a:t>Basic idea for bird’s-eye-view generation</a:t>
            </a:r>
            <a:endParaRPr lang="en-US" altLang="zh-CN">
              <a:solidFill>
                <a:srgbClr val="404040"/>
              </a:solidFill>
              <a:ea typeface="宋体" panose="02010600030101010101" pitchFamily="2" charset="-122"/>
              <a:cs typeface="Calibri" panose="020F0502020204030204" pitchFamily="34" charset="0"/>
            </a:endParaRPr>
          </a:p>
        </p:txBody>
      </p:sp>
      <p:sp>
        <p:nvSpPr>
          <p:cNvPr id="13" name="Text Box 4"/>
          <p:cNvSpPr txBox="1">
            <a:spLocks noChangeArrowheads="1"/>
          </p:cNvSpPr>
          <p:nvPr/>
        </p:nvSpPr>
        <p:spPr bwMode="auto">
          <a:xfrm>
            <a:off x="2095501" y="3113088"/>
            <a:ext cx="80422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The key problem is how to obtain           and           ?</a:t>
            </a:r>
          </a:p>
        </p:txBody>
      </p:sp>
      <p:graphicFrame>
        <p:nvGraphicFramePr>
          <p:cNvPr id="70663" name="Object 12"/>
          <p:cNvGraphicFramePr>
            <a:graphicFrameLocks noChangeAspect="1"/>
          </p:cNvGraphicFramePr>
          <p:nvPr/>
        </p:nvGraphicFramePr>
        <p:xfrm>
          <a:off x="6327776" y="3092450"/>
          <a:ext cx="714375" cy="444500"/>
        </p:xfrm>
        <a:graphic>
          <a:graphicData uri="http://schemas.openxmlformats.org/presentationml/2006/ole">
            <mc:AlternateContent xmlns:mc="http://schemas.openxmlformats.org/markup-compatibility/2006">
              <mc:Choice xmlns:v="urn:schemas-microsoft-com:vml" Requires="v">
                <p:oleObj spid="_x0000_s68318" name="Equation" r:id="rId4" imgW="304668" imgH="190417" progId="Equation.DSMT4">
                  <p:embed/>
                </p:oleObj>
              </mc:Choice>
              <mc:Fallback>
                <p:oleObj name="Equation" r:id="rId4" imgW="304668"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7776" y="3092450"/>
                        <a:ext cx="7143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0664" name="Object 12"/>
          <p:cNvGraphicFramePr>
            <a:graphicFrameLocks noChangeAspect="1"/>
          </p:cNvGraphicFramePr>
          <p:nvPr/>
        </p:nvGraphicFramePr>
        <p:xfrm>
          <a:off x="7602538" y="3109913"/>
          <a:ext cx="684212" cy="444500"/>
        </p:xfrm>
        <a:graphic>
          <a:graphicData uri="http://schemas.openxmlformats.org/presentationml/2006/ole">
            <mc:AlternateContent xmlns:mc="http://schemas.openxmlformats.org/markup-compatibility/2006">
              <mc:Choice xmlns:v="urn:schemas-microsoft-com:vml" Requires="v">
                <p:oleObj spid="_x0000_s68319" name="Equation" r:id="rId6" imgW="291973" imgH="190417" progId="Equation.DSMT4">
                  <p:embed/>
                </p:oleObj>
              </mc:Choice>
              <mc:Fallback>
                <p:oleObj name="Equation" r:id="rId6" imgW="291973" imgH="19041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2538" y="3109913"/>
                        <a:ext cx="6842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5"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Bird’s-eye-view Generation</a:t>
            </a:r>
          </a:p>
        </p:txBody>
      </p:sp>
      <p:sp>
        <p:nvSpPr>
          <p:cNvPr id="10" name="Text Box 4">
            <a:extLst>
              <a:ext uri="{FF2B5EF4-FFF2-40B4-BE49-F238E27FC236}">
                <a16:creationId xmlns:a16="http://schemas.microsoft.com/office/drawing/2014/main" id="{AC733C00-4347-4247-8FC1-2257136B9735}"/>
              </a:ext>
            </a:extLst>
          </p:cNvPr>
          <p:cNvSpPr txBox="1">
            <a:spLocks noChangeArrowheads="1"/>
          </p:cNvSpPr>
          <p:nvPr/>
        </p:nvSpPr>
        <p:spPr bwMode="auto">
          <a:xfrm>
            <a:off x="2098676" y="1585913"/>
            <a:ext cx="87503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defRPr b="1">
                <a:ea typeface="宋体" panose="02010600030101010101" pitchFamily="2" charset="-122"/>
                <a:cs typeface="Times New Roman" panose="02020603050405020304" pitchFamily="18" charset="0"/>
              </a:defRPr>
            </a:lvl1pPr>
          </a:lstStyle>
          <a:p>
            <a:pPr algn="just">
              <a:defRPr/>
            </a:pPr>
            <a:r>
              <a:rPr lang="en-US" altLang="zh-CN" b="0" dirty="0">
                <a:latin typeface="Calibri" panose="020F0502020204030204" pitchFamily="34" charset="0"/>
                <a:cs typeface="+mn-cs"/>
              </a:rPr>
              <a:t>Suppose that the transformation matrix from bird’s-eye-view to WCS is           , the transformation matrix from WCS to the undistorted image is           , and the camera </a:t>
            </a:r>
            <a:r>
              <a:rPr lang="en-US" altLang="zh-CN" b="0" dirty="0" err="1">
                <a:latin typeface="Calibri" panose="020F0502020204030204" pitchFamily="34" charset="0"/>
                <a:cs typeface="+mn-cs"/>
              </a:rPr>
              <a:t>intrinsics</a:t>
            </a:r>
            <a:r>
              <a:rPr lang="en-US" altLang="zh-CN" b="0" dirty="0">
                <a:latin typeface="Calibri" panose="020F0502020204030204" pitchFamily="34" charset="0"/>
                <a:cs typeface="+mn-cs"/>
              </a:rPr>
              <a:t> are known</a:t>
            </a:r>
          </a:p>
        </p:txBody>
      </p:sp>
      <p:graphicFrame>
        <p:nvGraphicFramePr>
          <p:cNvPr id="11" name="Object 12">
            <a:extLst>
              <a:ext uri="{FF2B5EF4-FFF2-40B4-BE49-F238E27FC236}">
                <a16:creationId xmlns:a16="http://schemas.microsoft.com/office/drawing/2014/main" id="{9308CB3D-4933-4862-9BB5-838569227AF5}"/>
              </a:ext>
            </a:extLst>
          </p:cNvPr>
          <p:cNvGraphicFramePr>
            <a:graphicFrameLocks noChangeAspect="1"/>
          </p:cNvGraphicFramePr>
          <p:nvPr>
            <p:extLst>
              <p:ext uri="{D42A27DB-BD31-4B8C-83A1-F6EECF244321}">
                <p14:modId xmlns:p14="http://schemas.microsoft.com/office/powerpoint/2010/main" val="3924297823"/>
              </p:ext>
            </p:extLst>
          </p:nvPr>
        </p:nvGraphicFramePr>
        <p:xfrm>
          <a:off x="2551113" y="1981200"/>
          <a:ext cx="715962" cy="444500"/>
        </p:xfrm>
        <a:graphic>
          <a:graphicData uri="http://schemas.openxmlformats.org/presentationml/2006/ole">
            <mc:AlternateContent xmlns:mc="http://schemas.openxmlformats.org/markup-compatibility/2006">
              <mc:Choice xmlns:v="urn:schemas-microsoft-com:vml" Requires="v">
                <p:oleObj spid="_x0000_s68320" name="Equation" r:id="rId8" imgW="304668" imgH="190417" progId="Equation.DSMT4">
                  <p:embed/>
                </p:oleObj>
              </mc:Choice>
              <mc:Fallback>
                <p:oleObj name="Equation" r:id="rId8" imgW="304668" imgH="190417" progId="Equation.DSMT4">
                  <p:embed/>
                  <p:pic>
                    <p:nvPicPr>
                      <p:cNvPr id="68611"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113" y="1981200"/>
                        <a:ext cx="7159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2">
            <a:extLst>
              <a:ext uri="{FF2B5EF4-FFF2-40B4-BE49-F238E27FC236}">
                <a16:creationId xmlns:a16="http://schemas.microsoft.com/office/drawing/2014/main" id="{F347D4CE-4B3D-4B61-86A7-21CA3F533837}"/>
              </a:ext>
            </a:extLst>
          </p:cNvPr>
          <p:cNvGraphicFramePr>
            <a:graphicFrameLocks noChangeAspect="1"/>
          </p:cNvGraphicFramePr>
          <p:nvPr>
            <p:extLst>
              <p:ext uri="{D42A27DB-BD31-4B8C-83A1-F6EECF244321}">
                <p14:modId xmlns:p14="http://schemas.microsoft.com/office/powerpoint/2010/main" val="3610508463"/>
              </p:ext>
            </p:extLst>
          </p:nvPr>
        </p:nvGraphicFramePr>
        <p:xfrm>
          <a:off x="3251201" y="2351088"/>
          <a:ext cx="684213" cy="444500"/>
        </p:xfrm>
        <a:graphic>
          <a:graphicData uri="http://schemas.openxmlformats.org/presentationml/2006/ole">
            <mc:AlternateContent xmlns:mc="http://schemas.openxmlformats.org/markup-compatibility/2006">
              <mc:Choice xmlns:v="urn:schemas-microsoft-com:vml" Requires="v">
                <p:oleObj spid="_x0000_s68321" name="Equation" r:id="rId9" imgW="291973" imgH="190417" progId="Equation.DSMT4">
                  <p:embed/>
                </p:oleObj>
              </mc:Choice>
              <mc:Fallback>
                <p:oleObj name="Equation" r:id="rId9" imgW="291973" imgH="190417" progId="Equation.DSMT4">
                  <p:embed/>
                  <p:pic>
                    <p:nvPicPr>
                      <p:cNvPr id="68612"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1201" y="2351088"/>
                        <a:ext cx="6842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020798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txBox="1">
            <a:spLocks noChangeArrowheads="1"/>
          </p:cNvSpPr>
          <p:nvPr/>
        </p:nvSpPr>
        <p:spPr bwMode="auto">
          <a:xfrm>
            <a:off x="1646238" y="914401"/>
            <a:ext cx="87503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a:ea typeface="ＭＳ Ｐゴシック" panose="020B0600070205080204" pitchFamily="34" charset="-128"/>
                <a:cs typeface="Calibri" panose="020F0502020204030204" pitchFamily="34" charset="0"/>
              </a:rPr>
              <a:t>Determine</a:t>
            </a:r>
            <a:endParaRPr lang="en-US" altLang="zh-CN">
              <a:solidFill>
                <a:srgbClr val="404040"/>
              </a:solidFill>
              <a:ea typeface="宋体" panose="02010600030101010101" pitchFamily="2" charset="-122"/>
              <a:cs typeface="Calibri" panose="020F0502020204030204" pitchFamily="34" charset="0"/>
            </a:endParaRPr>
          </a:p>
        </p:txBody>
      </p:sp>
      <p:graphicFrame>
        <p:nvGraphicFramePr>
          <p:cNvPr id="72707" name="Object 12"/>
          <p:cNvGraphicFramePr>
            <a:graphicFrameLocks noChangeAspect="1"/>
          </p:cNvGraphicFramePr>
          <p:nvPr/>
        </p:nvGraphicFramePr>
        <p:xfrm>
          <a:off x="4103689" y="952500"/>
          <a:ext cx="714375" cy="444500"/>
        </p:xfrm>
        <a:graphic>
          <a:graphicData uri="http://schemas.openxmlformats.org/presentationml/2006/ole">
            <mc:AlternateContent xmlns:mc="http://schemas.openxmlformats.org/markup-compatibility/2006">
              <mc:Choice xmlns:v="urn:schemas-microsoft-com:vml" Requires="v">
                <p:oleObj spid="_x0000_s14777" name="Equation" r:id="rId4" imgW="304668" imgH="190417" progId="Equation.DSMT4">
                  <p:embed/>
                </p:oleObj>
              </mc:Choice>
              <mc:Fallback>
                <p:oleObj name="Equation" r:id="rId4" imgW="304668"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3689" y="952500"/>
                        <a:ext cx="7143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 name="矩形 41"/>
          <p:cNvSpPr/>
          <p:nvPr/>
        </p:nvSpPr>
        <p:spPr>
          <a:xfrm>
            <a:off x="2951163" y="2090738"/>
            <a:ext cx="1797050" cy="2697162"/>
          </a:xfrm>
          <a:prstGeom prst="rect">
            <a:avLst/>
          </a:prstGeom>
          <a:noFill/>
          <a:ln w="25400" cap="flat" cmpd="sng" algn="ctr">
            <a:solidFill>
              <a:srgbClr val="5B9BD5">
                <a:shade val="50000"/>
              </a:srgbClr>
            </a:solidFill>
            <a:prstDash val="solid"/>
            <a:miter lim="800000"/>
          </a:ln>
          <a:effectLst/>
        </p:spPr>
        <p:txBody>
          <a:bodyPr anchor="ctr"/>
          <a:lstStyle/>
          <a:p>
            <a:pPr algn="ctr" eaLnBrk="1" fontAlgn="auto" hangingPunct="1">
              <a:spcBef>
                <a:spcPts val="0"/>
              </a:spcBef>
              <a:spcAft>
                <a:spcPts val="0"/>
              </a:spcAft>
              <a:defRPr/>
            </a:pPr>
            <a:endParaRPr lang="zh-CN" altLang="en-US" sz="1800" kern="0">
              <a:solidFill>
                <a:prstClr val="white"/>
              </a:solidFill>
              <a:latin typeface="等线" panose="020F0502020204030204"/>
              <a:ea typeface="等线" panose="02010600030101010101" pitchFamily="2" charset="-122"/>
            </a:endParaRPr>
          </a:p>
        </p:txBody>
      </p:sp>
      <p:sp>
        <p:nvSpPr>
          <p:cNvPr id="43" name="矩形 42"/>
          <p:cNvSpPr/>
          <p:nvPr/>
        </p:nvSpPr>
        <p:spPr>
          <a:xfrm>
            <a:off x="7323138" y="2079625"/>
            <a:ext cx="1676400" cy="2325688"/>
          </a:xfrm>
          <a:prstGeom prst="rect">
            <a:avLst/>
          </a:prstGeom>
          <a:noFill/>
          <a:ln w="25400" cap="flat" cmpd="sng" algn="ctr">
            <a:solidFill>
              <a:srgbClr val="5B9BD5">
                <a:shade val="50000"/>
              </a:srgbClr>
            </a:solidFill>
            <a:prstDash val="solid"/>
            <a:miter lim="800000"/>
          </a:ln>
          <a:effectLst/>
        </p:spPr>
        <p:txBody>
          <a:bodyPr anchor="ctr"/>
          <a:lstStyle/>
          <a:p>
            <a:pPr algn="ctr" eaLnBrk="1" fontAlgn="auto" hangingPunct="1">
              <a:spcBef>
                <a:spcPts val="0"/>
              </a:spcBef>
              <a:spcAft>
                <a:spcPts val="0"/>
              </a:spcAft>
              <a:defRPr/>
            </a:pPr>
            <a:endParaRPr lang="zh-CN" altLang="en-US" sz="1800" kern="0">
              <a:solidFill>
                <a:prstClr val="white"/>
              </a:solidFill>
              <a:latin typeface="等线" panose="020F0502020204030204"/>
              <a:ea typeface="等线" panose="02010600030101010101" pitchFamily="2" charset="-122"/>
            </a:endParaRPr>
          </a:p>
        </p:txBody>
      </p:sp>
      <p:cxnSp>
        <p:nvCxnSpPr>
          <p:cNvPr id="72710" name="直接箭头连接符 43"/>
          <p:cNvCxnSpPr>
            <a:cxnSpLocks noChangeShapeType="1"/>
          </p:cNvCxnSpPr>
          <p:nvPr/>
        </p:nvCxnSpPr>
        <p:spPr bwMode="auto">
          <a:xfrm>
            <a:off x="2951164" y="2082800"/>
            <a:ext cx="2046287" cy="0"/>
          </a:xfrm>
          <a:prstGeom prst="straightConnector1">
            <a:avLst/>
          </a:prstGeom>
          <a:noFill/>
          <a:ln w="6350" algn="ctr">
            <a:solidFill>
              <a:srgbClr val="5B9BD5"/>
            </a:solidFill>
            <a:miter lim="800000"/>
            <a:headEnd/>
            <a:tailEnd type="triangle" w="med" len="med"/>
          </a:ln>
          <a:extLst>
            <a:ext uri="{909E8E84-426E-40DD-AFC4-6F175D3DCCD1}">
              <a14:hiddenFill xmlns:a14="http://schemas.microsoft.com/office/drawing/2010/main">
                <a:noFill/>
              </a14:hiddenFill>
            </a:ext>
          </a:extLst>
        </p:spPr>
      </p:cxnSp>
      <p:cxnSp>
        <p:nvCxnSpPr>
          <p:cNvPr id="72711" name="直接箭头连接符 44"/>
          <p:cNvCxnSpPr>
            <a:cxnSpLocks noChangeShapeType="1"/>
          </p:cNvCxnSpPr>
          <p:nvPr/>
        </p:nvCxnSpPr>
        <p:spPr bwMode="auto">
          <a:xfrm flipH="1">
            <a:off x="2957513" y="2092325"/>
            <a:ext cx="6350" cy="2998788"/>
          </a:xfrm>
          <a:prstGeom prst="straightConnector1">
            <a:avLst/>
          </a:prstGeom>
          <a:noFill/>
          <a:ln w="6350" algn="ctr">
            <a:solidFill>
              <a:srgbClr val="5B9BD5"/>
            </a:solidFill>
            <a:miter lim="800000"/>
            <a:headEnd/>
            <a:tailEnd type="triangle" w="med" len="med"/>
          </a:ln>
          <a:extLst>
            <a:ext uri="{909E8E84-426E-40DD-AFC4-6F175D3DCCD1}">
              <a14:hiddenFill xmlns:a14="http://schemas.microsoft.com/office/drawing/2010/main">
                <a:noFill/>
              </a14:hiddenFill>
            </a:ext>
          </a:extLst>
        </p:spPr>
      </p:cxnSp>
      <p:sp>
        <p:nvSpPr>
          <p:cNvPr id="72712" name="文本框 45"/>
          <p:cNvSpPr txBox="1">
            <a:spLocks noChangeArrowheads="1"/>
          </p:cNvSpPr>
          <p:nvPr/>
        </p:nvSpPr>
        <p:spPr bwMode="auto">
          <a:xfrm>
            <a:off x="5075238" y="1897064"/>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1800">
                <a:solidFill>
                  <a:srgbClr val="000000"/>
                </a:solidFill>
                <a:latin typeface="等线" panose="02010600030101010101" pitchFamily="2" charset="-122"/>
                <a:ea typeface="等线" panose="02010600030101010101" pitchFamily="2" charset="-122"/>
              </a:rPr>
              <a:t>X</a:t>
            </a:r>
            <a:endParaRPr lang="zh-CN" altLang="en-US" sz="1800">
              <a:solidFill>
                <a:srgbClr val="000000"/>
              </a:solidFill>
              <a:latin typeface="等线" panose="02010600030101010101" pitchFamily="2" charset="-122"/>
              <a:ea typeface="等线" panose="02010600030101010101" pitchFamily="2" charset="-122"/>
            </a:endParaRPr>
          </a:p>
        </p:txBody>
      </p:sp>
      <p:sp>
        <p:nvSpPr>
          <p:cNvPr id="72713" name="文本框 46"/>
          <p:cNvSpPr txBox="1">
            <a:spLocks noChangeArrowheads="1"/>
          </p:cNvSpPr>
          <p:nvPr/>
        </p:nvSpPr>
        <p:spPr bwMode="auto">
          <a:xfrm>
            <a:off x="2640013" y="5094289"/>
            <a:ext cx="311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1800">
                <a:solidFill>
                  <a:srgbClr val="000000"/>
                </a:solidFill>
                <a:latin typeface="等线" panose="02010600030101010101" pitchFamily="2" charset="-122"/>
                <a:ea typeface="等线" panose="02010600030101010101" pitchFamily="2" charset="-122"/>
              </a:rPr>
              <a:t>Y</a:t>
            </a:r>
            <a:endParaRPr lang="zh-CN" altLang="en-US" sz="1800">
              <a:solidFill>
                <a:srgbClr val="000000"/>
              </a:solidFill>
              <a:latin typeface="等线" panose="02010600030101010101" pitchFamily="2" charset="-122"/>
              <a:ea typeface="等线" panose="02010600030101010101" pitchFamily="2" charset="-122"/>
            </a:endParaRPr>
          </a:p>
        </p:txBody>
      </p:sp>
      <p:sp>
        <p:nvSpPr>
          <p:cNvPr id="72714" name="文本框 47"/>
          <p:cNvSpPr txBox="1">
            <a:spLocks noChangeArrowheads="1"/>
          </p:cNvSpPr>
          <p:nvPr/>
        </p:nvSpPr>
        <p:spPr bwMode="auto">
          <a:xfrm>
            <a:off x="9209088" y="3078164"/>
            <a:ext cx="31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1800">
                <a:solidFill>
                  <a:srgbClr val="000000"/>
                </a:solidFill>
                <a:latin typeface="等线" panose="02010600030101010101" pitchFamily="2" charset="-122"/>
                <a:ea typeface="等线" panose="02010600030101010101" pitchFamily="2" charset="-122"/>
              </a:rPr>
              <a:t>X</a:t>
            </a:r>
            <a:endParaRPr lang="zh-CN" altLang="en-US" sz="1800">
              <a:solidFill>
                <a:srgbClr val="000000"/>
              </a:solidFill>
              <a:latin typeface="等线" panose="02010600030101010101" pitchFamily="2" charset="-122"/>
              <a:ea typeface="等线" panose="02010600030101010101" pitchFamily="2" charset="-122"/>
            </a:endParaRPr>
          </a:p>
        </p:txBody>
      </p:sp>
      <p:sp>
        <p:nvSpPr>
          <p:cNvPr id="72715" name="文本框 49"/>
          <p:cNvSpPr txBox="1">
            <a:spLocks noChangeArrowheads="1"/>
          </p:cNvSpPr>
          <p:nvPr/>
        </p:nvSpPr>
        <p:spPr bwMode="auto">
          <a:xfrm>
            <a:off x="7918450" y="1463675"/>
            <a:ext cx="311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1800">
                <a:solidFill>
                  <a:srgbClr val="000000"/>
                </a:solidFill>
                <a:latin typeface="等线" panose="02010600030101010101" pitchFamily="2" charset="-122"/>
                <a:ea typeface="等线" panose="02010600030101010101" pitchFamily="2" charset="-122"/>
              </a:rPr>
              <a:t>Y</a:t>
            </a:r>
            <a:endParaRPr lang="zh-CN" altLang="en-US" sz="1800">
              <a:solidFill>
                <a:srgbClr val="000000"/>
              </a:solidFill>
              <a:latin typeface="等线" panose="02010600030101010101" pitchFamily="2" charset="-122"/>
              <a:ea typeface="等线" panose="02010600030101010101" pitchFamily="2" charset="-122"/>
            </a:endParaRPr>
          </a:p>
        </p:txBody>
      </p:sp>
      <p:cxnSp>
        <p:nvCxnSpPr>
          <p:cNvPr id="72716" name="直接箭头连接符 50"/>
          <p:cNvCxnSpPr>
            <a:cxnSpLocks noChangeShapeType="1"/>
          </p:cNvCxnSpPr>
          <p:nvPr/>
        </p:nvCxnSpPr>
        <p:spPr bwMode="auto">
          <a:xfrm>
            <a:off x="8180388" y="3262313"/>
            <a:ext cx="1001712" cy="0"/>
          </a:xfrm>
          <a:prstGeom prst="straightConnector1">
            <a:avLst/>
          </a:prstGeom>
          <a:noFill/>
          <a:ln w="635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72717" name="直接箭头连接符 51"/>
          <p:cNvCxnSpPr>
            <a:cxnSpLocks noChangeShapeType="1"/>
          </p:cNvCxnSpPr>
          <p:nvPr/>
        </p:nvCxnSpPr>
        <p:spPr bwMode="auto">
          <a:xfrm flipV="1">
            <a:off x="8180388" y="1724026"/>
            <a:ext cx="0" cy="1547813"/>
          </a:xfrm>
          <a:prstGeom prst="straightConnector1">
            <a:avLst/>
          </a:prstGeom>
          <a:noFill/>
          <a:ln w="635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53" name="椭圆 52"/>
          <p:cNvSpPr/>
          <p:nvPr/>
        </p:nvSpPr>
        <p:spPr>
          <a:xfrm>
            <a:off x="2914651" y="2071688"/>
            <a:ext cx="68263" cy="68262"/>
          </a:xfrm>
          <a:prstGeom prst="ellipse">
            <a:avLst/>
          </a:prstGeom>
          <a:solidFill>
            <a:sysClr val="windowText" lastClr="000000"/>
          </a:solidFill>
          <a:ln w="12700" cap="flat" cmpd="sng" algn="ctr">
            <a:solidFill>
              <a:srgbClr val="5B9BD5">
                <a:shade val="50000"/>
              </a:srgbClr>
            </a:solidFill>
            <a:prstDash val="solid"/>
            <a:miter lim="800000"/>
          </a:ln>
          <a:effectLst/>
        </p:spPr>
        <p:txBody>
          <a:bodyPr anchor="ctr"/>
          <a:lstStyle/>
          <a:p>
            <a:pPr algn="ctr" eaLnBrk="1" fontAlgn="auto" hangingPunct="1">
              <a:spcBef>
                <a:spcPts val="0"/>
              </a:spcBef>
              <a:spcAft>
                <a:spcPts val="0"/>
              </a:spcAft>
              <a:defRPr/>
            </a:pPr>
            <a:endParaRPr lang="zh-CN" altLang="en-US" sz="1800" kern="0">
              <a:solidFill>
                <a:prstClr val="white"/>
              </a:solidFill>
              <a:latin typeface="等线" panose="020F0502020204030204"/>
              <a:ea typeface="等线" panose="02010600030101010101" pitchFamily="2" charset="-122"/>
            </a:endParaRPr>
          </a:p>
        </p:txBody>
      </p:sp>
      <p:sp>
        <p:nvSpPr>
          <p:cNvPr id="54" name="椭圆 53"/>
          <p:cNvSpPr/>
          <p:nvPr/>
        </p:nvSpPr>
        <p:spPr>
          <a:xfrm>
            <a:off x="8143876" y="3233738"/>
            <a:ext cx="68263" cy="68262"/>
          </a:xfrm>
          <a:prstGeom prst="ellipse">
            <a:avLst/>
          </a:prstGeom>
          <a:solidFill>
            <a:sysClr val="windowText" lastClr="000000"/>
          </a:solidFill>
          <a:ln w="12700" cap="flat" cmpd="sng" algn="ctr">
            <a:solidFill>
              <a:srgbClr val="5B9BD5">
                <a:shade val="50000"/>
              </a:srgbClr>
            </a:solidFill>
            <a:prstDash val="solid"/>
            <a:miter lim="800000"/>
          </a:ln>
          <a:effectLst/>
        </p:spPr>
        <p:txBody>
          <a:bodyPr anchor="ctr"/>
          <a:lstStyle/>
          <a:p>
            <a:pPr algn="ctr" eaLnBrk="1" fontAlgn="auto" hangingPunct="1">
              <a:spcBef>
                <a:spcPts val="0"/>
              </a:spcBef>
              <a:spcAft>
                <a:spcPts val="0"/>
              </a:spcAft>
              <a:defRPr/>
            </a:pPr>
            <a:endParaRPr lang="zh-CN" altLang="en-US" sz="1800" kern="0">
              <a:solidFill>
                <a:prstClr val="white"/>
              </a:solidFill>
              <a:latin typeface="等线" panose="020F0502020204030204"/>
              <a:ea typeface="等线" panose="02010600030101010101" pitchFamily="2" charset="-122"/>
            </a:endParaRPr>
          </a:p>
        </p:txBody>
      </p:sp>
      <p:sp>
        <p:nvSpPr>
          <p:cNvPr id="72720" name="文本框 54"/>
          <p:cNvSpPr txBox="1">
            <a:spLocks noChangeArrowheads="1"/>
          </p:cNvSpPr>
          <p:nvPr/>
        </p:nvSpPr>
        <p:spPr bwMode="auto">
          <a:xfrm>
            <a:off x="6546850" y="3017838"/>
            <a:ext cx="6985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1800" i="1">
                <a:solidFill>
                  <a:srgbClr val="000000"/>
                </a:solidFill>
                <a:latin typeface="Times New Roman" panose="02020603050405020304" pitchFamily="18" charset="0"/>
                <a:ea typeface="等线" panose="02010600030101010101" pitchFamily="2" charset="-122"/>
                <a:cs typeface="Times New Roman" panose="02020603050405020304" pitchFamily="18" charset="0"/>
              </a:rPr>
              <a:t>H</a:t>
            </a:r>
          </a:p>
          <a:p>
            <a:pPr eaLnBrk="1" hangingPunct="1">
              <a:spcBef>
                <a:spcPct val="0"/>
              </a:spcBef>
            </a:pPr>
            <a:r>
              <a:rPr lang="en-US" altLang="zh-CN" sz="1800">
                <a:solidFill>
                  <a:srgbClr val="000000"/>
                </a:solidFill>
                <a:latin typeface="Times New Roman" panose="02020603050405020304" pitchFamily="18" charset="0"/>
                <a:ea typeface="等线" panose="02010600030101010101" pitchFamily="2" charset="-122"/>
                <a:cs typeface="Times New Roman" panose="02020603050405020304" pitchFamily="18" charset="0"/>
              </a:rPr>
              <a:t>(mm)</a:t>
            </a:r>
            <a:endParaRPr lang="zh-CN" altLang="en-US" sz="180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721" name="文本框 55"/>
          <p:cNvSpPr txBox="1">
            <a:spLocks noChangeArrowheads="1"/>
          </p:cNvSpPr>
          <p:nvPr/>
        </p:nvSpPr>
        <p:spPr bwMode="auto">
          <a:xfrm>
            <a:off x="1660526" y="3890963"/>
            <a:ext cx="10080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1800" i="1">
                <a:solidFill>
                  <a:srgbClr val="000000"/>
                </a:solidFill>
                <a:latin typeface="Times New Roman" panose="02020603050405020304" pitchFamily="18" charset="0"/>
                <a:ea typeface="等线" panose="02010600030101010101" pitchFamily="2" charset="-122"/>
                <a:cs typeface="Times New Roman" panose="02020603050405020304" pitchFamily="18" charset="0"/>
              </a:rPr>
              <a:t>M </a:t>
            </a:r>
            <a:r>
              <a:rPr lang="en-US" altLang="zh-CN" sz="180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(pixels)</a:t>
            </a:r>
            <a:endParaRPr lang="zh-CN" altLang="en-US" sz="180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2722" name="文本框 56"/>
          <p:cNvSpPr txBox="1">
            <a:spLocks noChangeArrowheads="1"/>
          </p:cNvSpPr>
          <p:nvPr/>
        </p:nvSpPr>
        <p:spPr bwMode="auto">
          <a:xfrm>
            <a:off x="3405189" y="1435100"/>
            <a:ext cx="1101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1800" i="1">
                <a:solidFill>
                  <a:srgbClr val="000000"/>
                </a:solidFill>
                <a:latin typeface="Times New Roman" panose="02020603050405020304" pitchFamily="18" charset="0"/>
                <a:ea typeface="等线" panose="02010600030101010101" pitchFamily="2" charset="-122"/>
                <a:cs typeface="Times New Roman" panose="02020603050405020304" pitchFamily="18" charset="0"/>
              </a:rPr>
              <a:t>N </a:t>
            </a:r>
            <a:r>
              <a:rPr lang="en-US" altLang="zh-CN" sz="180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(pixels)</a:t>
            </a:r>
            <a:endParaRPr lang="zh-CN" altLang="en-US" sz="180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8" name="左大括号 57"/>
          <p:cNvSpPr/>
          <p:nvPr/>
        </p:nvSpPr>
        <p:spPr>
          <a:xfrm>
            <a:off x="2724151" y="2111376"/>
            <a:ext cx="207963" cy="2676525"/>
          </a:xfrm>
          <a:prstGeom prst="leftBrace">
            <a:avLst/>
          </a:prstGeom>
          <a:noFill/>
          <a:ln w="6350" cap="flat" cmpd="sng" algn="ctr">
            <a:solidFill>
              <a:sysClr val="windowText" lastClr="000000">
                <a:lumMod val="50000"/>
                <a:lumOff val="50000"/>
              </a:sysClr>
            </a:solidFill>
            <a:prstDash val="solid"/>
            <a:miter lim="800000"/>
          </a:ln>
          <a:effectLst/>
        </p:spPr>
        <p:txBody>
          <a:bodyPr anchor="ctr"/>
          <a:lstStyle/>
          <a:p>
            <a:pPr algn="ctr" eaLnBrk="1" fontAlgn="auto" hangingPunct="1">
              <a:spcBef>
                <a:spcPts val="0"/>
              </a:spcBef>
              <a:spcAft>
                <a:spcPts val="0"/>
              </a:spcAft>
              <a:defRPr/>
            </a:pPr>
            <a:endParaRPr lang="zh-CN" altLang="en-US" sz="1800" kern="0">
              <a:solidFill>
                <a:prstClr val="black"/>
              </a:solidFill>
              <a:latin typeface="等线" panose="020F0502020204030204"/>
              <a:ea typeface="等线" panose="02010600030101010101" pitchFamily="2" charset="-122"/>
            </a:endParaRPr>
          </a:p>
        </p:txBody>
      </p:sp>
      <p:sp>
        <p:nvSpPr>
          <p:cNvPr id="59" name="左大括号 58"/>
          <p:cNvSpPr/>
          <p:nvPr/>
        </p:nvSpPr>
        <p:spPr>
          <a:xfrm rot="5400000">
            <a:off x="3748089" y="996951"/>
            <a:ext cx="206375" cy="1793875"/>
          </a:xfrm>
          <a:prstGeom prst="leftBrace">
            <a:avLst/>
          </a:prstGeom>
          <a:noFill/>
          <a:ln w="6350" cap="flat" cmpd="sng" algn="ctr">
            <a:solidFill>
              <a:sysClr val="windowText" lastClr="000000">
                <a:lumMod val="50000"/>
                <a:lumOff val="50000"/>
              </a:sysClr>
            </a:solidFill>
            <a:prstDash val="solid"/>
            <a:miter lim="800000"/>
          </a:ln>
          <a:effectLst/>
        </p:spPr>
        <p:txBody>
          <a:bodyPr anchor="ctr"/>
          <a:lstStyle/>
          <a:p>
            <a:pPr algn="ctr" eaLnBrk="1" fontAlgn="auto" hangingPunct="1">
              <a:spcBef>
                <a:spcPts val="0"/>
              </a:spcBef>
              <a:spcAft>
                <a:spcPts val="0"/>
              </a:spcAft>
              <a:defRPr/>
            </a:pPr>
            <a:endParaRPr lang="zh-CN" altLang="en-US" sz="1800" kern="0">
              <a:solidFill>
                <a:prstClr val="black"/>
              </a:solidFill>
              <a:latin typeface="等线" panose="020F0502020204030204"/>
              <a:ea typeface="等线" panose="02010600030101010101" pitchFamily="2" charset="-122"/>
            </a:endParaRPr>
          </a:p>
        </p:txBody>
      </p:sp>
      <p:sp>
        <p:nvSpPr>
          <p:cNvPr id="62" name="矩形 61"/>
          <p:cNvSpPr>
            <a:spLocks noRot="1" noChangeAspect="1" noMove="1" noResize="1" noEditPoints="1" noAdjustHandles="1" noChangeArrowheads="1" noChangeShapeType="1" noTextEdit="1"/>
          </p:cNvSpPr>
          <p:nvPr/>
        </p:nvSpPr>
        <p:spPr>
          <a:xfrm>
            <a:off x="6273992" y="1376694"/>
            <a:ext cx="1365950" cy="714683"/>
          </a:xfrm>
          <a:prstGeom prst="rect">
            <a:avLst/>
          </a:prstGeom>
          <a:blipFill>
            <a:blip r:embed="rId6"/>
            <a:stretch>
              <a:fillRect/>
            </a:stretch>
          </a:blipFill>
        </p:spPr>
        <p:txBody>
          <a:bodyPr/>
          <a:lstStyle/>
          <a:p>
            <a:pPr>
              <a:defRPr/>
            </a:pPr>
            <a:r>
              <a:rPr lang="zh-CN" altLang="en-US">
                <a:noFill/>
              </a:rPr>
              <a:t> </a:t>
            </a:r>
          </a:p>
        </p:txBody>
      </p:sp>
      <p:sp>
        <p:nvSpPr>
          <p:cNvPr id="63" name="右箭头 62"/>
          <p:cNvSpPr/>
          <p:nvPr/>
        </p:nvSpPr>
        <p:spPr>
          <a:xfrm>
            <a:off x="5262563" y="3438526"/>
            <a:ext cx="768350" cy="290513"/>
          </a:xfrm>
          <a:prstGeom prst="rightArrow">
            <a:avLst/>
          </a:prstGeom>
          <a:solidFill>
            <a:srgbClr val="5B9BD5"/>
          </a:solidFill>
          <a:ln w="12700" cap="flat" cmpd="sng" algn="ctr">
            <a:solidFill>
              <a:srgbClr val="5B9BD5">
                <a:shade val="50000"/>
              </a:srgbClr>
            </a:solidFill>
            <a:prstDash val="solid"/>
            <a:miter lim="800000"/>
          </a:ln>
          <a:effectLst/>
        </p:spPr>
        <p:txBody>
          <a:bodyPr anchor="ctr"/>
          <a:lstStyle/>
          <a:p>
            <a:pPr algn="ctr" eaLnBrk="1" fontAlgn="auto" hangingPunct="1">
              <a:spcBef>
                <a:spcPts val="0"/>
              </a:spcBef>
              <a:spcAft>
                <a:spcPts val="0"/>
              </a:spcAft>
              <a:defRPr/>
            </a:pPr>
            <a:endParaRPr lang="zh-CN" altLang="en-US" sz="1800" kern="0">
              <a:solidFill>
                <a:prstClr val="white"/>
              </a:solidFill>
              <a:latin typeface="等线" panose="020F0502020204030204"/>
              <a:ea typeface="等线" panose="02010600030101010101" pitchFamily="2" charset="-122"/>
            </a:endParaRPr>
          </a:p>
        </p:txBody>
      </p:sp>
      <p:sp>
        <p:nvSpPr>
          <p:cNvPr id="64" name="矩形 63"/>
          <p:cNvSpPr>
            <a:spLocks noRot="1" noChangeAspect="1" noMove="1" noResize="1" noEditPoints="1" noAdjustHandles="1" noChangeArrowheads="1" noChangeShapeType="1" noTextEdit="1"/>
          </p:cNvSpPr>
          <p:nvPr/>
        </p:nvSpPr>
        <p:spPr>
          <a:xfrm>
            <a:off x="8456497" y="1363710"/>
            <a:ext cx="1154355" cy="714683"/>
          </a:xfrm>
          <a:prstGeom prst="rect">
            <a:avLst/>
          </a:prstGeom>
          <a:blipFill>
            <a:blip r:embed="rId7"/>
            <a:stretch>
              <a:fillRect/>
            </a:stretch>
          </a:blipFill>
        </p:spPr>
        <p:txBody>
          <a:bodyPr/>
          <a:lstStyle/>
          <a:p>
            <a:pPr>
              <a:defRPr/>
            </a:pPr>
            <a:r>
              <a:rPr lang="zh-CN" altLang="en-US">
                <a:noFill/>
              </a:rPr>
              <a:t> </a:t>
            </a:r>
          </a:p>
        </p:txBody>
      </p:sp>
      <p:sp>
        <p:nvSpPr>
          <p:cNvPr id="65" name="矩形 64"/>
          <p:cNvSpPr>
            <a:spLocks noRot="1" noChangeAspect="1" noMove="1" noResize="1" noEditPoints="1" noAdjustHandles="1" noChangeArrowheads="1" noChangeShapeType="1" noTextEdit="1"/>
          </p:cNvSpPr>
          <p:nvPr/>
        </p:nvSpPr>
        <p:spPr>
          <a:xfrm>
            <a:off x="6399021" y="4446399"/>
            <a:ext cx="1481368" cy="714683"/>
          </a:xfrm>
          <a:prstGeom prst="rect">
            <a:avLst/>
          </a:prstGeom>
          <a:blipFill>
            <a:blip r:embed="rId8"/>
            <a:stretch>
              <a:fillRect/>
            </a:stretch>
          </a:blipFill>
        </p:spPr>
        <p:txBody>
          <a:bodyPr/>
          <a:lstStyle/>
          <a:p>
            <a:pPr>
              <a:defRPr/>
            </a:pPr>
            <a:r>
              <a:rPr lang="zh-CN" altLang="en-US">
                <a:noFill/>
              </a:rPr>
              <a:t> </a:t>
            </a:r>
          </a:p>
        </p:txBody>
      </p:sp>
      <p:sp>
        <p:nvSpPr>
          <p:cNvPr id="66" name="矩形 65"/>
          <p:cNvSpPr>
            <a:spLocks noRot="1" noChangeAspect="1" noMove="1" noResize="1" noEditPoints="1" noAdjustHandles="1" noChangeArrowheads="1" noChangeShapeType="1" noTextEdit="1"/>
          </p:cNvSpPr>
          <p:nvPr/>
        </p:nvSpPr>
        <p:spPr>
          <a:xfrm>
            <a:off x="8336452" y="4431550"/>
            <a:ext cx="1269771" cy="714683"/>
          </a:xfrm>
          <a:prstGeom prst="rect">
            <a:avLst/>
          </a:prstGeom>
          <a:blipFill>
            <a:blip r:embed="rId9"/>
            <a:stretch>
              <a:fillRect/>
            </a:stretch>
          </a:blipFill>
        </p:spPr>
        <p:txBody>
          <a:bodyPr/>
          <a:lstStyle/>
          <a:p>
            <a:pPr>
              <a:defRPr/>
            </a:pPr>
            <a:r>
              <a:rPr lang="zh-CN" altLang="en-US">
                <a:noFill/>
              </a:rPr>
              <a:t> </a:t>
            </a:r>
          </a:p>
        </p:txBody>
      </p:sp>
      <p:sp>
        <p:nvSpPr>
          <p:cNvPr id="67" name="左大括号 66"/>
          <p:cNvSpPr/>
          <p:nvPr/>
        </p:nvSpPr>
        <p:spPr>
          <a:xfrm>
            <a:off x="7070725" y="2070100"/>
            <a:ext cx="230188" cy="2362200"/>
          </a:xfrm>
          <a:prstGeom prst="leftBrace">
            <a:avLst/>
          </a:prstGeom>
          <a:noFill/>
          <a:ln w="6350" cap="flat" cmpd="sng" algn="ctr">
            <a:solidFill>
              <a:sysClr val="windowText" lastClr="000000">
                <a:lumMod val="50000"/>
                <a:lumOff val="50000"/>
              </a:sysClr>
            </a:solidFill>
            <a:prstDash val="solid"/>
            <a:miter lim="800000"/>
          </a:ln>
          <a:effectLst/>
        </p:spPr>
        <p:txBody>
          <a:bodyPr anchor="ctr"/>
          <a:lstStyle/>
          <a:p>
            <a:pPr algn="ctr" eaLnBrk="1" fontAlgn="auto" hangingPunct="1">
              <a:spcBef>
                <a:spcPts val="0"/>
              </a:spcBef>
              <a:spcAft>
                <a:spcPts val="0"/>
              </a:spcAft>
              <a:defRPr/>
            </a:pPr>
            <a:endParaRPr lang="zh-CN" altLang="en-US" sz="1800" kern="0">
              <a:solidFill>
                <a:prstClr val="black"/>
              </a:solidFill>
              <a:latin typeface="等线" panose="020F0502020204030204"/>
              <a:ea typeface="等线" panose="02010600030101010101" pitchFamily="2" charset="-122"/>
            </a:endParaRPr>
          </a:p>
        </p:txBody>
      </p:sp>
      <p:sp>
        <p:nvSpPr>
          <p:cNvPr id="72731"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Bird’s-eye-view Generation</a:t>
            </a:r>
          </a:p>
        </p:txBody>
      </p:sp>
      <p:sp>
        <p:nvSpPr>
          <p:cNvPr id="28" name="Text Box 4"/>
          <p:cNvSpPr txBox="1">
            <a:spLocks noChangeArrowheads="1"/>
          </p:cNvSpPr>
          <p:nvPr/>
        </p:nvSpPr>
        <p:spPr bwMode="auto">
          <a:xfrm>
            <a:off x="2095501" y="5538788"/>
            <a:ext cx="804227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Note: It is valid only when you think the origin of the world CS is at the center of the bird’s-eye-view image</a:t>
            </a:r>
          </a:p>
        </p:txBody>
      </p:sp>
    </p:spTree>
    <p:extLst>
      <p:ext uri="{BB962C8B-B14F-4D97-AF65-F5344CB8AC3E}">
        <p14:creationId xmlns:p14="http://schemas.microsoft.com/office/powerpoint/2010/main" val="36148738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txBox="1">
            <a:spLocks noChangeArrowheads="1"/>
          </p:cNvSpPr>
          <p:nvPr/>
        </p:nvSpPr>
        <p:spPr bwMode="auto">
          <a:xfrm>
            <a:off x="1646238" y="914401"/>
            <a:ext cx="87503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a:ea typeface="ＭＳ Ｐゴシック" panose="020B0600070205080204" pitchFamily="34" charset="-128"/>
                <a:cs typeface="Calibri" panose="020F0502020204030204" pitchFamily="34" charset="0"/>
              </a:rPr>
              <a:t>Determine</a:t>
            </a:r>
            <a:endParaRPr lang="en-US" altLang="zh-CN">
              <a:solidFill>
                <a:srgbClr val="404040"/>
              </a:solidFill>
              <a:ea typeface="宋体" panose="02010600030101010101" pitchFamily="2" charset="-122"/>
              <a:cs typeface="Calibri" panose="020F0502020204030204" pitchFamily="34" charset="0"/>
            </a:endParaRPr>
          </a:p>
        </p:txBody>
      </p:sp>
      <p:graphicFrame>
        <p:nvGraphicFramePr>
          <p:cNvPr id="74755" name="Object 12"/>
          <p:cNvGraphicFramePr>
            <a:graphicFrameLocks noChangeAspect="1"/>
          </p:cNvGraphicFramePr>
          <p:nvPr/>
        </p:nvGraphicFramePr>
        <p:xfrm>
          <a:off x="4103689" y="952500"/>
          <a:ext cx="714375" cy="444500"/>
        </p:xfrm>
        <a:graphic>
          <a:graphicData uri="http://schemas.openxmlformats.org/presentationml/2006/ole">
            <mc:AlternateContent xmlns:mc="http://schemas.openxmlformats.org/markup-compatibility/2006">
              <mc:Choice xmlns:v="urn:schemas-microsoft-com:vml" Requires="v">
                <p:oleObj spid="_x0000_s79143" name="Equation" r:id="rId4" imgW="304668" imgH="190417" progId="Equation.DSMT4">
                  <p:embed/>
                </p:oleObj>
              </mc:Choice>
              <mc:Fallback>
                <p:oleObj name="Equation" r:id="rId4" imgW="304668"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3689" y="952500"/>
                        <a:ext cx="7143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6" name="对象 6"/>
          <p:cNvGraphicFramePr>
            <a:graphicFrameLocks noChangeAspect="1"/>
          </p:cNvGraphicFramePr>
          <p:nvPr/>
        </p:nvGraphicFramePr>
        <p:xfrm>
          <a:off x="3665539" y="2597151"/>
          <a:ext cx="5253037" cy="2466975"/>
        </p:xfrm>
        <a:graphic>
          <a:graphicData uri="http://schemas.openxmlformats.org/presentationml/2006/ole">
            <mc:AlternateContent xmlns:mc="http://schemas.openxmlformats.org/markup-compatibility/2006">
              <mc:Choice xmlns:v="urn:schemas-microsoft-com:vml" Requires="v">
                <p:oleObj spid="_x0000_s79144" name="Equation" r:id="rId6" imgW="2654300" imgH="1244600" progId="Equation.DSMT4">
                  <p:embed/>
                </p:oleObj>
              </mc:Choice>
              <mc:Fallback>
                <p:oleObj name="Equation" r:id="rId6" imgW="2654300" imgH="1244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5539" y="2597151"/>
                        <a:ext cx="5253037"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Text Box 4"/>
          <p:cNvSpPr txBox="1">
            <a:spLocks noChangeArrowheads="1"/>
          </p:cNvSpPr>
          <p:nvPr/>
        </p:nvSpPr>
        <p:spPr bwMode="auto">
          <a:xfrm>
            <a:off x="2095501" y="1714500"/>
            <a:ext cx="804227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For a point                    on bird’s-eye-view, the corresponding point on the world coordinate system is, </a:t>
            </a:r>
          </a:p>
        </p:txBody>
      </p:sp>
      <p:graphicFrame>
        <p:nvGraphicFramePr>
          <p:cNvPr id="74758" name="对象 29"/>
          <p:cNvGraphicFramePr>
            <a:graphicFrameLocks noChangeAspect="1"/>
          </p:cNvGraphicFramePr>
          <p:nvPr/>
        </p:nvGraphicFramePr>
        <p:xfrm>
          <a:off x="3613150" y="1689100"/>
          <a:ext cx="1239838" cy="508000"/>
        </p:xfrm>
        <a:graphic>
          <a:graphicData uri="http://schemas.openxmlformats.org/presentationml/2006/ole">
            <mc:AlternateContent xmlns:mc="http://schemas.openxmlformats.org/markup-compatibility/2006">
              <mc:Choice xmlns:v="urn:schemas-microsoft-com:vml" Requires="v">
                <p:oleObj spid="_x0000_s79145" name="Equation" r:id="rId8" imgW="685800" imgH="279400" progId="Equation.DSMT4">
                  <p:embed/>
                </p:oleObj>
              </mc:Choice>
              <mc:Fallback>
                <p:oleObj name="Equation" r:id="rId8" imgW="685800" imgH="279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3150" y="1689100"/>
                        <a:ext cx="12398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 Box 4"/>
          <p:cNvSpPr txBox="1">
            <a:spLocks noChangeArrowheads="1"/>
          </p:cNvSpPr>
          <p:nvPr/>
        </p:nvSpPr>
        <p:spPr bwMode="auto">
          <a:xfrm>
            <a:off x="4613275" y="5156201"/>
            <a:ext cx="22733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Please verify!!</a:t>
            </a:r>
          </a:p>
        </p:txBody>
      </p:sp>
      <p:sp>
        <p:nvSpPr>
          <p:cNvPr id="74760"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Bird’s-eye-view Generation</a:t>
            </a:r>
          </a:p>
        </p:txBody>
      </p:sp>
    </p:spTree>
    <p:extLst>
      <p:ext uri="{BB962C8B-B14F-4D97-AF65-F5344CB8AC3E}">
        <p14:creationId xmlns:p14="http://schemas.microsoft.com/office/powerpoint/2010/main" val="10708934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txBox="1">
            <a:spLocks noChangeArrowheads="1"/>
          </p:cNvSpPr>
          <p:nvPr/>
        </p:nvSpPr>
        <p:spPr bwMode="auto">
          <a:xfrm>
            <a:off x="1646238" y="914401"/>
            <a:ext cx="87503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a:ea typeface="ＭＳ Ｐゴシック" panose="020B0600070205080204" pitchFamily="34" charset="-128"/>
                <a:cs typeface="Calibri" panose="020F0502020204030204" pitchFamily="34" charset="0"/>
              </a:rPr>
              <a:t>Determine</a:t>
            </a:r>
            <a:endParaRPr lang="en-US" altLang="zh-CN">
              <a:solidFill>
                <a:srgbClr val="404040"/>
              </a:solidFill>
              <a:ea typeface="宋体" panose="02010600030101010101" pitchFamily="2" charset="-122"/>
              <a:cs typeface="Calibri" panose="020F0502020204030204" pitchFamily="34" charset="0"/>
            </a:endParaRPr>
          </a:p>
        </p:txBody>
      </p:sp>
      <p:graphicFrame>
        <p:nvGraphicFramePr>
          <p:cNvPr id="76803" name="Object 12"/>
          <p:cNvGraphicFramePr>
            <a:graphicFrameLocks noChangeAspect="1"/>
          </p:cNvGraphicFramePr>
          <p:nvPr/>
        </p:nvGraphicFramePr>
        <p:xfrm>
          <a:off x="4048125" y="962025"/>
          <a:ext cx="685800" cy="444500"/>
        </p:xfrm>
        <a:graphic>
          <a:graphicData uri="http://schemas.openxmlformats.org/presentationml/2006/ole">
            <mc:AlternateContent xmlns:mc="http://schemas.openxmlformats.org/markup-compatibility/2006">
              <mc:Choice xmlns:v="urn:schemas-microsoft-com:vml" Requires="v">
                <p:oleObj spid="_x0000_s91285" name="Equation" r:id="rId4" imgW="291973" imgH="190417" progId="Equation.DSMT4">
                  <p:embed/>
                </p:oleObj>
              </mc:Choice>
              <mc:Fallback>
                <p:oleObj name="Equation" r:id="rId4" imgW="291973"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125" y="962025"/>
                        <a:ext cx="685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 name="Text Box 4"/>
          <p:cNvSpPr txBox="1">
            <a:spLocks noChangeArrowheads="1"/>
          </p:cNvSpPr>
          <p:nvPr/>
        </p:nvSpPr>
        <p:spPr bwMode="auto">
          <a:xfrm>
            <a:off x="2095501" y="1557338"/>
            <a:ext cx="804227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The physical plane (in WCS) and the undistorted image plane can be linked via a </a:t>
            </a:r>
            <a:r>
              <a:rPr lang="en-US" altLang="zh-CN" b="0" dirty="0" err="1">
                <a:latin typeface="Calibri" panose="020F0502020204030204" pitchFamily="34" charset="0"/>
                <a:cs typeface="+mn-cs"/>
              </a:rPr>
              <a:t>homography</a:t>
            </a:r>
            <a:r>
              <a:rPr lang="en-US" altLang="zh-CN" b="0" dirty="0">
                <a:latin typeface="Calibri" panose="020F0502020204030204" pitchFamily="34" charset="0"/>
                <a:cs typeface="+mn-cs"/>
              </a:rPr>
              <a:t> matrix</a:t>
            </a:r>
          </a:p>
        </p:txBody>
      </p:sp>
      <p:graphicFrame>
        <p:nvGraphicFramePr>
          <p:cNvPr id="76805" name="Object 12"/>
          <p:cNvGraphicFramePr>
            <a:graphicFrameLocks noChangeAspect="1"/>
          </p:cNvGraphicFramePr>
          <p:nvPr/>
        </p:nvGraphicFramePr>
        <p:xfrm>
          <a:off x="6996113" y="1949450"/>
          <a:ext cx="685800" cy="444500"/>
        </p:xfrm>
        <a:graphic>
          <a:graphicData uri="http://schemas.openxmlformats.org/presentationml/2006/ole">
            <mc:AlternateContent xmlns:mc="http://schemas.openxmlformats.org/markup-compatibility/2006">
              <mc:Choice xmlns:v="urn:schemas-microsoft-com:vml" Requires="v">
                <p:oleObj spid="_x0000_s91286" name="Equation" r:id="rId6" imgW="291973" imgH="190417" progId="Equation.DSMT4">
                  <p:embed/>
                </p:oleObj>
              </mc:Choice>
              <mc:Fallback>
                <p:oleObj name="Equation" r:id="rId6" imgW="291973"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6113" y="1949450"/>
                        <a:ext cx="685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6" name="Object 12"/>
          <p:cNvGraphicFramePr>
            <a:graphicFrameLocks noChangeAspect="1"/>
          </p:cNvGraphicFramePr>
          <p:nvPr/>
        </p:nvGraphicFramePr>
        <p:xfrm>
          <a:off x="4903789" y="2462213"/>
          <a:ext cx="1609725" cy="444500"/>
        </p:xfrm>
        <a:graphic>
          <a:graphicData uri="http://schemas.openxmlformats.org/presentationml/2006/ole">
            <mc:AlternateContent xmlns:mc="http://schemas.openxmlformats.org/markup-compatibility/2006">
              <mc:Choice xmlns:v="urn:schemas-microsoft-com:vml" Requires="v">
                <p:oleObj spid="_x0000_s91287" name="Equation" r:id="rId7" imgW="685800" imgH="190500" progId="Equation.DSMT4">
                  <p:embed/>
                </p:oleObj>
              </mc:Choice>
              <mc:Fallback>
                <p:oleObj name="Equation" r:id="rId7" imgW="685800" imgH="1905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3789" y="2462213"/>
                        <a:ext cx="16097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Box 4"/>
          <p:cNvSpPr txBox="1">
            <a:spLocks noChangeArrowheads="1"/>
          </p:cNvSpPr>
          <p:nvPr/>
        </p:nvSpPr>
        <p:spPr bwMode="auto">
          <a:xfrm>
            <a:off x="2081214" y="3009901"/>
            <a:ext cx="8042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If we know a set of correspondence pairs                      , </a:t>
            </a:r>
          </a:p>
        </p:txBody>
      </p:sp>
      <p:graphicFrame>
        <p:nvGraphicFramePr>
          <p:cNvPr id="76808" name="Object 12"/>
          <p:cNvGraphicFramePr>
            <a:graphicFrameLocks noChangeAspect="1"/>
          </p:cNvGraphicFramePr>
          <p:nvPr/>
        </p:nvGraphicFramePr>
        <p:xfrm>
          <a:off x="7292976" y="2962276"/>
          <a:ext cx="1401763" cy="563563"/>
        </p:xfrm>
        <a:graphic>
          <a:graphicData uri="http://schemas.openxmlformats.org/presentationml/2006/ole">
            <mc:AlternateContent xmlns:mc="http://schemas.openxmlformats.org/markup-compatibility/2006">
              <mc:Choice xmlns:v="urn:schemas-microsoft-com:vml" Requires="v">
                <p:oleObj spid="_x0000_s91288" name="Equation" r:id="rId9" imgW="596900" imgH="241300" progId="Equation.DSMT4">
                  <p:embed/>
                </p:oleObj>
              </mc:Choice>
              <mc:Fallback>
                <p:oleObj name="Equation" r:id="rId9" imgW="596900" imgH="2413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2976" y="2962276"/>
                        <a:ext cx="14017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9" name="Object 12"/>
          <p:cNvGraphicFramePr>
            <a:graphicFrameLocks noChangeAspect="1"/>
          </p:cNvGraphicFramePr>
          <p:nvPr/>
        </p:nvGraphicFramePr>
        <p:xfrm>
          <a:off x="2084388" y="3498850"/>
          <a:ext cx="685800" cy="444500"/>
        </p:xfrm>
        <a:graphic>
          <a:graphicData uri="http://schemas.openxmlformats.org/presentationml/2006/ole">
            <mc:AlternateContent xmlns:mc="http://schemas.openxmlformats.org/markup-compatibility/2006">
              <mc:Choice xmlns:v="urn:schemas-microsoft-com:vml" Requires="v">
                <p:oleObj spid="_x0000_s91289" name="Equation" r:id="rId11" imgW="291973" imgH="190417" progId="Equation.DSMT4">
                  <p:embed/>
                </p:oleObj>
              </mc:Choice>
              <mc:Fallback>
                <p:oleObj name="Equation" r:id="rId11" imgW="291973"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4388" y="3498850"/>
                        <a:ext cx="685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4"/>
          <p:cNvSpPr txBox="1">
            <a:spLocks noChangeArrowheads="1"/>
          </p:cNvSpPr>
          <p:nvPr/>
        </p:nvSpPr>
        <p:spPr bwMode="auto">
          <a:xfrm>
            <a:off x="2743201" y="3497263"/>
            <a:ext cx="63420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can be estimated using the least-square method</a:t>
            </a:r>
          </a:p>
        </p:txBody>
      </p:sp>
      <p:sp>
        <p:nvSpPr>
          <p:cNvPr id="76811"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Bird’s-eye-view Generation</a:t>
            </a:r>
          </a:p>
        </p:txBody>
      </p:sp>
    </p:spTree>
    <p:extLst>
      <p:ext uri="{BB962C8B-B14F-4D97-AF65-F5344CB8AC3E}">
        <p14:creationId xmlns:p14="http://schemas.microsoft.com/office/powerpoint/2010/main" val="28082155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txBox="1">
            <a:spLocks noChangeArrowheads="1"/>
          </p:cNvSpPr>
          <p:nvPr/>
        </p:nvSpPr>
        <p:spPr bwMode="auto">
          <a:xfrm>
            <a:off x="1646238" y="914401"/>
            <a:ext cx="875030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a:ea typeface="ＭＳ Ｐゴシック" panose="020B0600070205080204" pitchFamily="34" charset="-128"/>
                <a:cs typeface="Calibri" panose="020F0502020204030204" pitchFamily="34" charset="0"/>
              </a:rPr>
              <a:t>Determine</a:t>
            </a:r>
            <a:endParaRPr lang="en-US" altLang="zh-CN">
              <a:solidFill>
                <a:srgbClr val="404040"/>
              </a:solidFill>
              <a:ea typeface="宋体" panose="02010600030101010101" pitchFamily="2" charset="-122"/>
              <a:cs typeface="Calibri" panose="020F0502020204030204" pitchFamily="34" charset="0"/>
            </a:endParaRPr>
          </a:p>
        </p:txBody>
      </p:sp>
      <p:graphicFrame>
        <p:nvGraphicFramePr>
          <p:cNvPr id="78851" name="Object 12"/>
          <p:cNvGraphicFramePr>
            <a:graphicFrameLocks noChangeAspect="1"/>
          </p:cNvGraphicFramePr>
          <p:nvPr/>
        </p:nvGraphicFramePr>
        <p:xfrm>
          <a:off x="4048125" y="962025"/>
          <a:ext cx="685800" cy="444500"/>
        </p:xfrm>
        <a:graphic>
          <a:graphicData uri="http://schemas.openxmlformats.org/presentationml/2006/ole">
            <mc:AlternateContent xmlns:mc="http://schemas.openxmlformats.org/markup-compatibility/2006">
              <mc:Choice xmlns:v="urn:schemas-microsoft-com:vml" Requires="v">
                <p:oleObj spid="_x0000_s17849" name="Equation" r:id="rId4" imgW="291973" imgH="190417" progId="Equation.DSMT4">
                  <p:embed/>
                </p:oleObj>
              </mc:Choice>
              <mc:Fallback>
                <p:oleObj name="Equation" r:id="rId4" imgW="291973"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125" y="962025"/>
                        <a:ext cx="685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 Box 4"/>
          <p:cNvSpPr txBox="1">
            <a:spLocks noChangeArrowheads="1"/>
          </p:cNvSpPr>
          <p:nvPr/>
        </p:nvSpPr>
        <p:spPr bwMode="auto">
          <a:xfrm>
            <a:off x="2163764" y="1303339"/>
            <a:ext cx="834707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sz="2000" b="0" dirty="0">
                <a:latin typeface="Calibri" panose="020F0502020204030204" pitchFamily="34" charset="0"/>
                <a:cs typeface="+mn-cs"/>
              </a:rPr>
              <a:t>A set of point correspondence pairs; for each pair, we know its coordinate on the undistorted image plane and its coordinate in the WCS</a:t>
            </a:r>
          </a:p>
        </p:txBody>
      </p:sp>
      <p:sp>
        <p:nvSpPr>
          <p:cNvPr id="78853"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Bird’s-eye-view Generation</a:t>
            </a:r>
          </a:p>
        </p:txBody>
      </p:sp>
      <p:pic>
        <p:nvPicPr>
          <p:cNvPr id="78854"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1" y="2011363"/>
            <a:ext cx="7516813"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4425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2089151" y="865188"/>
            <a:ext cx="804227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When            and            are known, the bird’s-eye-view can be generated via,  </a:t>
            </a:r>
          </a:p>
        </p:txBody>
      </p:sp>
      <p:graphicFrame>
        <p:nvGraphicFramePr>
          <p:cNvPr id="80899" name="Object 12"/>
          <p:cNvGraphicFramePr>
            <a:graphicFrameLocks noChangeAspect="1"/>
          </p:cNvGraphicFramePr>
          <p:nvPr/>
        </p:nvGraphicFramePr>
        <p:xfrm>
          <a:off x="4244975" y="893763"/>
          <a:ext cx="685800" cy="444500"/>
        </p:xfrm>
        <a:graphic>
          <a:graphicData uri="http://schemas.openxmlformats.org/presentationml/2006/ole">
            <mc:AlternateContent xmlns:mc="http://schemas.openxmlformats.org/markup-compatibility/2006">
              <mc:Choice xmlns:v="urn:schemas-microsoft-com:vml" Requires="v">
                <p:oleObj spid="_x0000_s80167" name="Equation" r:id="rId4" imgW="291973" imgH="190417" progId="Equation.DSMT4">
                  <p:embed/>
                </p:oleObj>
              </mc:Choice>
              <mc:Fallback>
                <p:oleObj name="Equation" r:id="rId4" imgW="291973" imgH="19041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893763"/>
                        <a:ext cx="685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0" name="Object 12"/>
          <p:cNvGraphicFramePr>
            <a:graphicFrameLocks noChangeAspect="1"/>
          </p:cNvGraphicFramePr>
          <p:nvPr/>
        </p:nvGraphicFramePr>
        <p:xfrm>
          <a:off x="3009901" y="892175"/>
          <a:ext cx="714375" cy="444500"/>
        </p:xfrm>
        <a:graphic>
          <a:graphicData uri="http://schemas.openxmlformats.org/presentationml/2006/ole">
            <mc:AlternateContent xmlns:mc="http://schemas.openxmlformats.org/markup-compatibility/2006">
              <mc:Choice xmlns:v="urn:schemas-microsoft-com:vml" Requires="v">
                <p:oleObj spid="_x0000_s80168" name="Equation" r:id="rId6" imgW="304668" imgH="190417" progId="Equation.DSMT4">
                  <p:embed/>
                </p:oleObj>
              </mc:Choice>
              <mc:Fallback>
                <p:oleObj name="Equation" r:id="rId6" imgW="304668" imgH="19041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901" y="892175"/>
                        <a:ext cx="7143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1" name="Object 12"/>
          <p:cNvGraphicFramePr>
            <a:graphicFrameLocks noChangeAspect="1"/>
          </p:cNvGraphicFramePr>
          <p:nvPr>
            <p:extLst>
              <p:ext uri="{D42A27DB-BD31-4B8C-83A1-F6EECF244321}">
                <p14:modId xmlns:p14="http://schemas.microsoft.com/office/powerpoint/2010/main" val="3268616371"/>
              </p:ext>
            </p:extLst>
          </p:nvPr>
        </p:nvGraphicFramePr>
        <p:xfrm>
          <a:off x="3484563" y="1784350"/>
          <a:ext cx="3836987" cy="1449388"/>
        </p:xfrm>
        <a:graphic>
          <a:graphicData uri="http://schemas.openxmlformats.org/presentationml/2006/ole">
            <mc:AlternateContent xmlns:mc="http://schemas.openxmlformats.org/markup-compatibility/2006">
              <mc:Choice xmlns:v="urn:schemas-microsoft-com:vml" Requires="v">
                <p:oleObj spid="_x0000_s80169" name="Equation" r:id="rId8" imgW="1638000" imgH="622080" progId="Equation.DSMT4">
                  <p:embed/>
                </p:oleObj>
              </mc:Choice>
              <mc:Fallback>
                <p:oleObj name="Equation" r:id="rId8" imgW="1638000" imgH="622080" progId="Equation.DSMT4">
                  <p:embed/>
                  <p:pic>
                    <p:nvPicPr>
                      <p:cNvPr id="0" name=""/>
                      <p:cNvPicPr>
                        <a:picLocks noChangeAspect="1" noChangeArrowheads="1"/>
                      </p:cNvPicPr>
                      <p:nvPr/>
                    </p:nvPicPr>
                    <p:blipFill>
                      <a:blip r:embed="rId9"/>
                      <a:srcRect/>
                      <a:stretch>
                        <a:fillRect/>
                      </a:stretch>
                    </p:blipFill>
                    <p:spPr bwMode="auto">
                      <a:xfrm>
                        <a:off x="3484563" y="1784350"/>
                        <a:ext cx="3836987"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2"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Bird’s-eye-view Generation</a:t>
            </a:r>
          </a:p>
        </p:txBody>
      </p:sp>
    </p:spTree>
    <p:extLst>
      <p:ext uri="{BB962C8B-B14F-4D97-AF65-F5344CB8AC3E}">
        <p14:creationId xmlns:p14="http://schemas.microsoft.com/office/powerpoint/2010/main" val="4844496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Bird-view Generation</a:t>
            </a:r>
          </a:p>
        </p:txBody>
      </p:sp>
      <p:sp>
        <p:nvSpPr>
          <p:cNvPr id="14" name="Text Box 4"/>
          <p:cNvSpPr txBox="1">
            <a:spLocks noChangeArrowheads="1"/>
          </p:cNvSpPr>
          <p:nvPr/>
        </p:nvSpPr>
        <p:spPr bwMode="auto">
          <a:xfrm>
            <a:off x="1695451" y="846138"/>
            <a:ext cx="26828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Another example</a:t>
            </a:r>
          </a:p>
        </p:txBody>
      </p:sp>
      <p:sp>
        <p:nvSpPr>
          <p:cNvPr id="15" name="Text Box 4"/>
          <p:cNvSpPr txBox="1">
            <a:spLocks noChangeArrowheads="1"/>
          </p:cNvSpPr>
          <p:nvPr/>
        </p:nvSpPr>
        <p:spPr bwMode="auto">
          <a:xfrm>
            <a:off x="1985964" y="4676776"/>
            <a:ext cx="31511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Original fish-eye image</a:t>
            </a:r>
          </a:p>
        </p:txBody>
      </p:sp>
      <p:pic>
        <p:nvPicPr>
          <p:cNvPr id="8294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451" y="1520825"/>
            <a:ext cx="4098925"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75" y="1520826"/>
            <a:ext cx="4110038"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6462714" y="4675188"/>
            <a:ext cx="31511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Undistorted image</a:t>
            </a:r>
          </a:p>
        </p:txBody>
      </p:sp>
    </p:spTree>
    <p:extLst>
      <p:ext uri="{BB962C8B-B14F-4D97-AF65-F5344CB8AC3E}">
        <p14:creationId xmlns:p14="http://schemas.microsoft.com/office/powerpoint/2010/main" val="8652035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2209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a:solidFill>
                  <a:schemeClr val="tx2"/>
                </a:solidFill>
                <a:ea typeface="宋体" panose="02010600030101010101" pitchFamily="2" charset="-122"/>
              </a:rPr>
              <a:t>Bird-view Generation</a:t>
            </a:r>
          </a:p>
        </p:txBody>
      </p:sp>
      <p:sp>
        <p:nvSpPr>
          <p:cNvPr id="14" name="Text Box 4"/>
          <p:cNvSpPr txBox="1">
            <a:spLocks noChangeArrowheads="1"/>
          </p:cNvSpPr>
          <p:nvPr/>
        </p:nvSpPr>
        <p:spPr bwMode="auto">
          <a:xfrm>
            <a:off x="1695451" y="846138"/>
            <a:ext cx="26828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Another example</a:t>
            </a:r>
          </a:p>
        </p:txBody>
      </p:sp>
      <p:sp>
        <p:nvSpPr>
          <p:cNvPr id="15" name="Text Box 4"/>
          <p:cNvSpPr txBox="1">
            <a:spLocks noChangeArrowheads="1"/>
          </p:cNvSpPr>
          <p:nvPr/>
        </p:nvSpPr>
        <p:spPr bwMode="auto">
          <a:xfrm>
            <a:off x="8027989" y="5189538"/>
            <a:ext cx="21939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Bird’s-eye-view</a:t>
            </a:r>
          </a:p>
        </p:txBody>
      </p:sp>
      <p:pic>
        <p:nvPicPr>
          <p:cNvPr id="8499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451" y="1520826"/>
            <a:ext cx="4930775"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91325" y="1520826"/>
            <a:ext cx="3714750"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2420939" y="5214938"/>
            <a:ext cx="31527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defRPr b="1">
                <a:ea typeface="宋体" panose="02010600030101010101" pitchFamily="2" charset="-122"/>
                <a:cs typeface="Times New Roman" panose="02020603050405020304" pitchFamily="18" charset="0"/>
              </a:defRPr>
            </a:lvl1pPr>
          </a:lstStyle>
          <a:p>
            <a:pPr>
              <a:defRPr/>
            </a:pPr>
            <a:r>
              <a:rPr lang="en-US" altLang="zh-CN" b="0" dirty="0">
                <a:latin typeface="Calibri" panose="020F0502020204030204" pitchFamily="34" charset="0"/>
                <a:cs typeface="+mn-cs"/>
              </a:rPr>
              <a:t>Original fish-eye image</a:t>
            </a:r>
          </a:p>
        </p:txBody>
      </p:sp>
    </p:spTree>
    <p:extLst>
      <p:ext uri="{BB962C8B-B14F-4D97-AF65-F5344CB8AC3E}">
        <p14:creationId xmlns:p14="http://schemas.microsoft.com/office/powerpoint/2010/main" val="771896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âq and a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800" y="1927698"/>
            <a:ext cx="41148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257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sp>
        <p:nvSpPr>
          <p:cNvPr id="9" name="Rectangle 3"/>
          <p:cNvSpPr txBox="1">
            <a:spLocks noChangeArrowheads="1"/>
          </p:cNvSpPr>
          <p:nvPr/>
        </p:nvSpPr>
        <p:spPr bwMode="auto">
          <a:xfrm>
            <a:off x="122238" y="829627"/>
            <a:ext cx="8750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lvl="1"/>
            <a:r>
              <a:rPr lang="en-US" altLang="zh-CN" sz="2800" dirty="0">
                <a:ea typeface="ＭＳ Ｐゴシック" panose="020B0600070205080204" pitchFamily="34" charset="-128"/>
              </a:rPr>
              <a:t>For simplicity, usually we use a pinhole camera model</a:t>
            </a:r>
          </a:p>
        </p:txBody>
      </p:sp>
      <p:pic>
        <p:nvPicPr>
          <p:cNvPr id="10" name="Picture 6" descr="../../../_images/pinhole_camera_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464" y="1361273"/>
            <a:ext cx="82327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D86E913-FDB4-4F83-848A-3390934AFDEB}"/>
              </a:ext>
            </a:extLst>
          </p:cNvPr>
          <p:cNvSpPr txBox="1"/>
          <p:nvPr/>
        </p:nvSpPr>
        <p:spPr>
          <a:xfrm>
            <a:off x="2700028" y="1271077"/>
            <a:ext cx="1696298" cy="400110"/>
          </a:xfrm>
          <a:prstGeom prst="rect">
            <a:avLst/>
          </a:prstGeom>
          <a:solidFill>
            <a:schemeClr val="bg1"/>
          </a:solidFill>
        </p:spPr>
        <p:txBody>
          <a:bodyPr wrap="none" rtlCol="0">
            <a:spAutoFit/>
          </a:bodyPr>
          <a:lstStyle/>
          <a:p>
            <a:r>
              <a:rPr lang="en-US" altLang="zh-CN" sz="2000" i="1" dirty="0">
                <a:solidFill>
                  <a:schemeClr val="accent2"/>
                </a:solidFill>
              </a:rPr>
              <a:t>P</a:t>
            </a:r>
            <a:r>
              <a:rPr lang="en-US" altLang="zh-CN" sz="2000" dirty="0">
                <a:solidFill>
                  <a:schemeClr val="accent2"/>
                </a:solidFill>
              </a:rPr>
              <a:t>=(</a:t>
            </a:r>
            <a:r>
              <a:rPr lang="en-US" altLang="zh-CN" sz="2000" i="1" dirty="0" err="1">
                <a:solidFill>
                  <a:schemeClr val="accent2"/>
                </a:solidFill>
              </a:rPr>
              <a:t>X</a:t>
            </a:r>
            <a:r>
              <a:rPr lang="en-US" altLang="zh-CN" sz="2000" i="1" baseline="-25000" dirty="0" err="1">
                <a:solidFill>
                  <a:schemeClr val="accent2"/>
                </a:solidFill>
              </a:rPr>
              <a:t>w</a:t>
            </a:r>
            <a:r>
              <a:rPr lang="en-US" altLang="zh-CN" sz="2000" dirty="0">
                <a:solidFill>
                  <a:schemeClr val="accent2"/>
                </a:solidFill>
              </a:rPr>
              <a:t>, </a:t>
            </a:r>
            <a:r>
              <a:rPr lang="en-US" altLang="zh-CN" sz="2000" i="1" dirty="0" err="1">
                <a:solidFill>
                  <a:schemeClr val="accent2"/>
                </a:solidFill>
              </a:rPr>
              <a:t>Y</a:t>
            </a:r>
            <a:r>
              <a:rPr lang="en-US" altLang="zh-CN" sz="2000" i="1" baseline="-25000" dirty="0" err="1">
                <a:solidFill>
                  <a:schemeClr val="accent2"/>
                </a:solidFill>
              </a:rPr>
              <a:t>w</a:t>
            </a:r>
            <a:r>
              <a:rPr lang="en-US" altLang="zh-CN" sz="2000" dirty="0">
                <a:solidFill>
                  <a:schemeClr val="accent2"/>
                </a:solidFill>
              </a:rPr>
              <a:t>, </a:t>
            </a:r>
            <a:r>
              <a:rPr lang="en-US" altLang="zh-CN" sz="2000" i="1" dirty="0" err="1">
                <a:solidFill>
                  <a:schemeClr val="accent2"/>
                </a:solidFill>
              </a:rPr>
              <a:t>Z</a:t>
            </a:r>
            <a:r>
              <a:rPr lang="en-US" altLang="zh-CN" sz="2000" i="1" baseline="-25000" dirty="0" err="1">
                <a:solidFill>
                  <a:schemeClr val="accent2"/>
                </a:solidFill>
              </a:rPr>
              <a:t>w</a:t>
            </a:r>
            <a:r>
              <a:rPr lang="en-US" altLang="zh-CN" sz="2000" dirty="0">
                <a:solidFill>
                  <a:schemeClr val="accent2"/>
                </a:solidFill>
              </a:rPr>
              <a:t>)</a:t>
            </a:r>
            <a:endParaRPr lang="zh-CN" altLang="en-US" sz="2000" dirty="0">
              <a:solidFill>
                <a:schemeClr val="accent2"/>
              </a:solidFill>
            </a:endParaRPr>
          </a:p>
        </p:txBody>
      </p:sp>
    </p:spTree>
    <p:extLst>
      <p:ext uri="{BB962C8B-B14F-4D97-AF65-F5344CB8AC3E}">
        <p14:creationId xmlns:p14="http://schemas.microsoft.com/office/powerpoint/2010/main" val="3147957798"/>
      </p:ext>
    </p:extLst>
  </p:cSld>
  <p:clrMapOvr>
    <a:masterClrMapping/>
  </p:clrMapOvr>
  <p:transition advTm="12526"/>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00407"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defRPr sz="2800">
                <a:solidFill>
                  <a:schemeClr val="tx1"/>
                </a:solidFill>
                <a:latin typeface="Calibri" panose="020F0502020204030204" pitchFamily="34" charset="0"/>
              </a:defRPr>
            </a:lvl1pPr>
            <a:lvl2pPr marL="742950" indent="-285750">
              <a:spcBef>
                <a:spcPct val="20000"/>
              </a:spcBef>
              <a:buChar char="•"/>
              <a:defRPr sz="2000">
                <a:solidFill>
                  <a:schemeClr val="tx1"/>
                </a:solidFill>
                <a:latin typeface="Calibri" panose="020F0502020204030204" pitchFamily="34" charset="0"/>
              </a:defRPr>
            </a:lvl2pPr>
            <a:lvl3pPr marL="1143000" indent="-228600">
              <a:spcBef>
                <a:spcPct val="20000"/>
              </a:spcBef>
              <a:buChar char="–"/>
              <a:defRPr>
                <a:solidFill>
                  <a:schemeClr val="tx1"/>
                </a:solidFill>
                <a:latin typeface="Calibri" panose="020F0502020204030204" pitchFamily="34" charset="0"/>
              </a:defRPr>
            </a:lvl3pPr>
            <a:lvl4pPr marL="1600200" indent="-228600">
              <a:spcBef>
                <a:spcPct val="20000"/>
              </a:spcBef>
              <a:buChar char="»"/>
              <a:defRPr sz="1600">
                <a:solidFill>
                  <a:schemeClr val="tx1"/>
                </a:solidFill>
                <a:latin typeface="Calibri" panose="020F0502020204030204" pitchFamily="34" charset="0"/>
              </a:defRPr>
            </a:lvl4pPr>
            <a:lvl5pPr marL="2057400" indent="-228600">
              <a:spcBef>
                <a:spcPct val="20000"/>
              </a:spcBef>
              <a:buChar char="»"/>
              <a:defRPr sz="1400">
                <a:solidFill>
                  <a:schemeClr val="tx1"/>
                </a:solidFill>
                <a:latin typeface="Calibri" panose="020F0502020204030204" pitchFamily="34" charset="0"/>
              </a:defRPr>
            </a:lvl5pPr>
            <a:lvl6pPr marL="2514600" indent="-228600" eaLnBrk="0" fontAlgn="base" hangingPunct="0">
              <a:spcBef>
                <a:spcPct val="20000"/>
              </a:spcBef>
              <a:spcAft>
                <a:spcPct val="0"/>
              </a:spcAft>
              <a:buChar char="»"/>
              <a:defRPr sz="1400">
                <a:solidFill>
                  <a:schemeClr val="tx1"/>
                </a:solidFill>
                <a:latin typeface="Calibri" panose="020F0502020204030204" pitchFamily="34" charset="0"/>
              </a:defRPr>
            </a:lvl6pPr>
            <a:lvl7pPr marL="2971800" indent="-228600" eaLnBrk="0" fontAlgn="base" hangingPunct="0">
              <a:spcBef>
                <a:spcPct val="20000"/>
              </a:spcBef>
              <a:spcAft>
                <a:spcPct val="0"/>
              </a:spcAft>
              <a:buChar char="»"/>
              <a:defRPr sz="1400">
                <a:solidFill>
                  <a:schemeClr val="tx1"/>
                </a:solidFill>
                <a:latin typeface="Calibri" panose="020F0502020204030204" pitchFamily="34" charset="0"/>
              </a:defRPr>
            </a:lvl7pPr>
            <a:lvl8pPr marL="3429000" indent="-228600" eaLnBrk="0" fontAlgn="base" hangingPunct="0">
              <a:spcBef>
                <a:spcPct val="20000"/>
              </a:spcBef>
              <a:spcAft>
                <a:spcPct val="0"/>
              </a:spcAft>
              <a:buChar char="»"/>
              <a:defRPr sz="1400">
                <a:solidFill>
                  <a:schemeClr val="tx1"/>
                </a:solidFill>
                <a:latin typeface="Calibri" panose="020F0502020204030204" pitchFamily="34" charset="0"/>
              </a:defRPr>
            </a:lvl8pPr>
            <a:lvl9pPr marL="3886200" indent="-228600" eaLnBrk="0" fontAlgn="base" hangingPunct="0">
              <a:spcBef>
                <a:spcPct val="20000"/>
              </a:spcBef>
              <a:spcAft>
                <a:spcPct val="0"/>
              </a:spcAft>
              <a:buChar char="»"/>
              <a:defRPr sz="1400">
                <a:solidFill>
                  <a:schemeClr val="tx1"/>
                </a:solidFill>
                <a:latin typeface="Calibri" panose="020F0502020204030204" pitchFamily="34" charset="0"/>
              </a:defRPr>
            </a:lvl9pPr>
          </a:lstStyle>
          <a:p>
            <a:pPr eaLnBrk="1" hangingPunct="1">
              <a:spcBef>
                <a:spcPct val="0"/>
              </a:spcBef>
            </a:pPr>
            <a:r>
              <a:rPr lang="en-US" altLang="zh-CN" sz="3000" dirty="0">
                <a:solidFill>
                  <a:schemeClr val="tx2"/>
                </a:solidFill>
                <a:ea typeface="宋体" panose="02010600030101010101" pitchFamily="2" charset="-122"/>
              </a:rPr>
              <a:t>Modeling for Imaging Pipeline</a:t>
            </a: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8847" t="46948" r="36373" b="6337"/>
          <a:stretch/>
        </p:blipFill>
        <p:spPr>
          <a:xfrm>
            <a:off x="1661515" y="914400"/>
            <a:ext cx="8519922" cy="5449078"/>
          </a:xfrm>
          <a:prstGeom prst="rect">
            <a:avLst/>
          </a:prstGeom>
        </p:spPr>
      </p:pic>
    </p:spTree>
    <p:extLst>
      <p:ext uri="{BB962C8B-B14F-4D97-AF65-F5344CB8AC3E}">
        <p14:creationId xmlns:p14="http://schemas.microsoft.com/office/powerpoint/2010/main" val="1341913330"/>
      </p:ext>
    </p:extLst>
  </p:cSld>
  <p:clrMapOvr>
    <a:masterClrMapping/>
  </p:clrMapOvr>
  <p:transition advTm="12526"/>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66926</TotalTime>
  <Words>3980</Words>
  <Application>Microsoft Office PowerPoint</Application>
  <PresentationFormat>宽屏</PresentationFormat>
  <Paragraphs>458</Paragraphs>
  <Slides>79</Slides>
  <Notes>14</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79</vt:i4>
      </vt:variant>
    </vt:vector>
  </HeadingPairs>
  <TitlesOfParts>
    <vt:vector size="85" baseType="lpstr">
      <vt:lpstr>等线</vt:lpstr>
      <vt:lpstr>Arial</vt:lpstr>
      <vt:lpstr>Calibri</vt:lpstr>
      <vt:lpstr>Times New Roman</vt:lpstr>
      <vt:lpstr>Blank Presentation</vt:lpstr>
      <vt:lpstr>Equation</vt:lpstr>
      <vt:lpstr>PowerPoint 演示文稿</vt:lpstr>
      <vt:lpstr>Outline</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Steve Seitz</dc:creator>
  <cp:lastModifiedBy>lin</cp:lastModifiedBy>
  <cp:revision>6550</cp:revision>
  <cp:lastPrinted>2024-08-30T03:14:19Z</cp:lastPrinted>
  <dcterms:created xsi:type="dcterms:W3CDTF">1998-05-10T17:20:27Z</dcterms:created>
  <dcterms:modified xsi:type="dcterms:W3CDTF">2025-03-17T01:03:18Z</dcterms:modified>
</cp:coreProperties>
</file>